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9" r:id="rId6"/>
    <p:sldId id="270" r:id="rId7"/>
    <p:sldId id="271" r:id="rId8"/>
    <p:sldId id="272" r:id="rId9"/>
    <p:sldId id="273" r:id="rId10"/>
    <p:sldId id="283" r:id="rId11"/>
    <p:sldId id="267" r:id="rId12"/>
    <p:sldId id="261" r:id="rId13"/>
    <p:sldId id="257" r:id="rId14"/>
    <p:sldId id="260" r:id="rId15"/>
    <p:sldId id="262" r:id="rId16"/>
    <p:sldId id="256" r:id="rId17"/>
    <p:sldId id="258" r:id="rId18"/>
    <p:sldId id="259" r:id="rId19"/>
    <p:sldId id="274" r:id="rId20"/>
    <p:sldId id="278" r:id="rId21"/>
    <p:sldId id="279" r:id="rId22"/>
    <p:sldId id="280"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940B5CA-D346-4337-AB95-2F123777AE48}" type="datetimeFigureOut">
              <a:rPr lang="en-GB" smtClean="0"/>
              <a:t>29/08/2016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C6951-D90C-4181-AA5A-4E3EB4237039}" type="slidenum">
              <a:rPr lang="en-GB" smtClean="0"/>
              <a:t>‹#›</a:t>
            </a:fld>
            <a:endParaRPr lang="en-GB"/>
          </a:p>
        </p:txBody>
      </p:sp>
    </p:spTree>
    <p:extLst>
      <p:ext uri="{BB962C8B-B14F-4D97-AF65-F5344CB8AC3E}">
        <p14:creationId xmlns:p14="http://schemas.microsoft.com/office/powerpoint/2010/main" val="2908815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40B5CA-D346-4337-AB95-2F123777AE48}" type="datetimeFigureOut">
              <a:rPr lang="en-GB" smtClean="0"/>
              <a:t>29/08/2016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C6951-D90C-4181-AA5A-4E3EB4237039}" type="slidenum">
              <a:rPr lang="en-GB" smtClean="0"/>
              <a:t>‹#›</a:t>
            </a:fld>
            <a:endParaRPr lang="en-GB"/>
          </a:p>
        </p:txBody>
      </p:sp>
    </p:spTree>
    <p:extLst>
      <p:ext uri="{BB962C8B-B14F-4D97-AF65-F5344CB8AC3E}">
        <p14:creationId xmlns:p14="http://schemas.microsoft.com/office/powerpoint/2010/main" val="36831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40B5CA-D346-4337-AB95-2F123777AE48}" type="datetimeFigureOut">
              <a:rPr lang="en-GB" smtClean="0"/>
              <a:t>29/08/2016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C6951-D90C-4181-AA5A-4E3EB4237039}" type="slidenum">
              <a:rPr lang="en-GB" smtClean="0"/>
              <a:t>‹#›</a:t>
            </a:fld>
            <a:endParaRPr lang="en-GB"/>
          </a:p>
        </p:txBody>
      </p:sp>
    </p:spTree>
    <p:extLst>
      <p:ext uri="{BB962C8B-B14F-4D97-AF65-F5344CB8AC3E}">
        <p14:creationId xmlns:p14="http://schemas.microsoft.com/office/powerpoint/2010/main" val="384903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40B5CA-D346-4337-AB95-2F123777AE48}" type="datetimeFigureOut">
              <a:rPr lang="en-GB" smtClean="0"/>
              <a:t>29/08/2016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C6951-D90C-4181-AA5A-4E3EB4237039}" type="slidenum">
              <a:rPr lang="en-GB" smtClean="0"/>
              <a:t>‹#›</a:t>
            </a:fld>
            <a:endParaRPr lang="en-GB"/>
          </a:p>
        </p:txBody>
      </p:sp>
    </p:spTree>
    <p:extLst>
      <p:ext uri="{BB962C8B-B14F-4D97-AF65-F5344CB8AC3E}">
        <p14:creationId xmlns:p14="http://schemas.microsoft.com/office/powerpoint/2010/main" val="37284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40B5CA-D346-4337-AB95-2F123777AE48}" type="datetimeFigureOut">
              <a:rPr lang="en-GB" smtClean="0"/>
              <a:t>29/08/2016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1C6951-D90C-4181-AA5A-4E3EB4237039}" type="slidenum">
              <a:rPr lang="en-GB" smtClean="0"/>
              <a:t>‹#›</a:t>
            </a:fld>
            <a:endParaRPr lang="en-GB"/>
          </a:p>
        </p:txBody>
      </p:sp>
    </p:spTree>
    <p:extLst>
      <p:ext uri="{BB962C8B-B14F-4D97-AF65-F5344CB8AC3E}">
        <p14:creationId xmlns:p14="http://schemas.microsoft.com/office/powerpoint/2010/main" val="269465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940B5CA-D346-4337-AB95-2F123777AE48}" type="datetimeFigureOut">
              <a:rPr lang="en-GB" smtClean="0"/>
              <a:t>29/08/2016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1C6951-D90C-4181-AA5A-4E3EB4237039}" type="slidenum">
              <a:rPr lang="en-GB" smtClean="0"/>
              <a:t>‹#›</a:t>
            </a:fld>
            <a:endParaRPr lang="en-GB"/>
          </a:p>
        </p:txBody>
      </p:sp>
    </p:spTree>
    <p:extLst>
      <p:ext uri="{BB962C8B-B14F-4D97-AF65-F5344CB8AC3E}">
        <p14:creationId xmlns:p14="http://schemas.microsoft.com/office/powerpoint/2010/main" val="1424991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940B5CA-D346-4337-AB95-2F123777AE48}" type="datetimeFigureOut">
              <a:rPr lang="en-GB" smtClean="0"/>
              <a:t>29/08/2016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1C6951-D90C-4181-AA5A-4E3EB4237039}" type="slidenum">
              <a:rPr lang="en-GB" smtClean="0"/>
              <a:t>‹#›</a:t>
            </a:fld>
            <a:endParaRPr lang="en-GB"/>
          </a:p>
        </p:txBody>
      </p:sp>
    </p:spTree>
    <p:extLst>
      <p:ext uri="{BB962C8B-B14F-4D97-AF65-F5344CB8AC3E}">
        <p14:creationId xmlns:p14="http://schemas.microsoft.com/office/powerpoint/2010/main" val="773028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940B5CA-D346-4337-AB95-2F123777AE48}" type="datetimeFigureOut">
              <a:rPr lang="en-GB" smtClean="0"/>
              <a:t>29/08/2016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1C6951-D90C-4181-AA5A-4E3EB4237039}" type="slidenum">
              <a:rPr lang="en-GB" smtClean="0"/>
              <a:t>‹#›</a:t>
            </a:fld>
            <a:endParaRPr lang="en-GB"/>
          </a:p>
        </p:txBody>
      </p:sp>
    </p:spTree>
    <p:extLst>
      <p:ext uri="{BB962C8B-B14F-4D97-AF65-F5344CB8AC3E}">
        <p14:creationId xmlns:p14="http://schemas.microsoft.com/office/powerpoint/2010/main" val="108680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40B5CA-D346-4337-AB95-2F123777AE48}" type="datetimeFigureOut">
              <a:rPr lang="en-GB" smtClean="0"/>
              <a:t>29/08/2016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1C6951-D90C-4181-AA5A-4E3EB4237039}" type="slidenum">
              <a:rPr lang="en-GB" smtClean="0"/>
              <a:t>‹#›</a:t>
            </a:fld>
            <a:endParaRPr lang="en-GB"/>
          </a:p>
        </p:txBody>
      </p:sp>
    </p:spTree>
    <p:extLst>
      <p:ext uri="{BB962C8B-B14F-4D97-AF65-F5344CB8AC3E}">
        <p14:creationId xmlns:p14="http://schemas.microsoft.com/office/powerpoint/2010/main" val="17498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40B5CA-D346-4337-AB95-2F123777AE48}" type="datetimeFigureOut">
              <a:rPr lang="en-GB" smtClean="0"/>
              <a:t>29/08/2016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1C6951-D90C-4181-AA5A-4E3EB4237039}" type="slidenum">
              <a:rPr lang="en-GB" smtClean="0"/>
              <a:t>‹#›</a:t>
            </a:fld>
            <a:endParaRPr lang="en-GB"/>
          </a:p>
        </p:txBody>
      </p:sp>
    </p:spTree>
    <p:extLst>
      <p:ext uri="{BB962C8B-B14F-4D97-AF65-F5344CB8AC3E}">
        <p14:creationId xmlns:p14="http://schemas.microsoft.com/office/powerpoint/2010/main" val="347296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40B5CA-D346-4337-AB95-2F123777AE48}" type="datetimeFigureOut">
              <a:rPr lang="en-GB" smtClean="0"/>
              <a:t>29/08/2016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1C6951-D90C-4181-AA5A-4E3EB4237039}" type="slidenum">
              <a:rPr lang="en-GB" smtClean="0"/>
              <a:t>‹#›</a:t>
            </a:fld>
            <a:endParaRPr lang="en-GB"/>
          </a:p>
        </p:txBody>
      </p:sp>
    </p:spTree>
    <p:extLst>
      <p:ext uri="{BB962C8B-B14F-4D97-AF65-F5344CB8AC3E}">
        <p14:creationId xmlns:p14="http://schemas.microsoft.com/office/powerpoint/2010/main" val="271643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0B5CA-D346-4337-AB95-2F123777AE48}" type="datetimeFigureOut">
              <a:rPr lang="en-GB" smtClean="0"/>
              <a:t>29/08/2016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1C6951-D90C-4181-AA5A-4E3EB4237039}" type="slidenum">
              <a:rPr lang="en-GB" smtClean="0"/>
              <a:t>‹#›</a:t>
            </a:fld>
            <a:endParaRPr lang="en-GB"/>
          </a:p>
        </p:txBody>
      </p:sp>
    </p:spTree>
    <p:extLst>
      <p:ext uri="{BB962C8B-B14F-4D97-AF65-F5344CB8AC3E}">
        <p14:creationId xmlns:p14="http://schemas.microsoft.com/office/powerpoint/2010/main" val="1236719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Appraisal</a:t>
            </a:r>
            <a:endParaRPr lang="en-US" dirty="0"/>
          </a:p>
        </p:txBody>
      </p:sp>
      <p:sp>
        <p:nvSpPr>
          <p:cNvPr id="3" name="Content Placeholder 2"/>
          <p:cNvSpPr>
            <a:spLocks noGrp="1"/>
          </p:cNvSpPr>
          <p:nvPr>
            <p:ph idx="1"/>
          </p:nvPr>
        </p:nvSpPr>
        <p:spPr/>
        <p:txBody>
          <a:bodyPr/>
          <a:lstStyle/>
          <a:p>
            <a:pPr marL="0" indent="0">
              <a:buNone/>
            </a:pPr>
            <a:r>
              <a:rPr lang="en-US" dirty="0" smtClean="0"/>
              <a:t>A set of tools which allow a company to make an informed decision on whether or not to proceed with a given investment.</a:t>
            </a:r>
          </a:p>
          <a:p>
            <a:pPr marL="0" indent="0">
              <a:buNone/>
            </a:pPr>
            <a:endParaRPr lang="en-US" dirty="0"/>
          </a:p>
          <a:p>
            <a:pPr marL="0" indent="0">
              <a:buNone/>
            </a:pPr>
            <a:r>
              <a:rPr lang="en-US" dirty="0" smtClean="0"/>
              <a:t>These tools allow the company to understand the returns they can expect and compare different investments directly against each other.</a:t>
            </a:r>
            <a:endParaRPr lang="en-US" dirty="0"/>
          </a:p>
        </p:txBody>
      </p:sp>
    </p:spTree>
    <p:extLst>
      <p:ext uri="{BB962C8B-B14F-4D97-AF65-F5344CB8AC3E}">
        <p14:creationId xmlns:p14="http://schemas.microsoft.com/office/powerpoint/2010/main" val="182132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 Period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63790564"/>
              </p:ext>
            </p:extLst>
          </p:nvPr>
        </p:nvGraphicFramePr>
        <p:xfrm>
          <a:off x="827584" y="1916832"/>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(1,281,000)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515,400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375,000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261,400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181,500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135,100</a:t>
                      </a:r>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53854570"/>
              </p:ext>
            </p:extLst>
          </p:nvPr>
        </p:nvGraphicFramePr>
        <p:xfrm>
          <a:off x="5076056" y="1916832"/>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(760,000)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275,000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225,000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195,000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135,000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95,000</a:t>
                      </a:r>
                      <a:endParaRPr lang="en-GB" dirty="0"/>
                    </a:p>
                  </a:txBody>
                  <a:tcPr/>
                </a:tc>
              </a:tr>
            </a:tbl>
          </a:graphicData>
        </a:graphic>
      </p:graphicFrame>
      <p:sp>
        <p:nvSpPr>
          <p:cNvPr id="6" name="TextBox 5"/>
          <p:cNvSpPr txBox="1"/>
          <p:nvPr/>
        </p:nvSpPr>
        <p:spPr>
          <a:xfrm>
            <a:off x="0" y="5301208"/>
            <a:ext cx="9144000" cy="584775"/>
          </a:xfrm>
          <a:prstGeom prst="rect">
            <a:avLst/>
          </a:prstGeom>
          <a:noFill/>
        </p:spPr>
        <p:txBody>
          <a:bodyPr wrap="square" rtlCol="0">
            <a:spAutoFit/>
          </a:bodyPr>
          <a:lstStyle/>
          <a:p>
            <a:pPr algn="ctr"/>
            <a:r>
              <a:rPr lang="en-US" sz="3200" dirty="0" smtClean="0"/>
              <a:t>Calculate the Payback Period for these 2 examples</a:t>
            </a:r>
            <a:endParaRPr lang="en-US" sz="3200" dirty="0"/>
          </a:p>
        </p:txBody>
      </p:sp>
    </p:spTree>
    <p:extLst>
      <p:ext uri="{BB962C8B-B14F-4D97-AF65-F5344CB8AC3E}">
        <p14:creationId xmlns:p14="http://schemas.microsoft.com/office/powerpoint/2010/main" val="216780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 Period</a:t>
            </a:r>
            <a:endParaRPr lang="en-US" dirty="0"/>
          </a:p>
        </p:txBody>
      </p:sp>
      <p:sp>
        <p:nvSpPr>
          <p:cNvPr id="3" name="Content Placeholder 2"/>
          <p:cNvSpPr>
            <a:spLocks noGrp="1"/>
          </p:cNvSpPr>
          <p:nvPr>
            <p:ph idx="1"/>
          </p:nvPr>
        </p:nvSpPr>
        <p:spPr/>
        <p:txBody>
          <a:bodyPr/>
          <a:lstStyle/>
          <a:p>
            <a:pPr marL="0" indent="0">
              <a:buNone/>
            </a:pPr>
            <a:r>
              <a:rPr lang="en-US" dirty="0" smtClean="0"/>
              <a:t>What does this show us?</a:t>
            </a:r>
          </a:p>
          <a:p>
            <a:pPr marL="0" indent="0">
              <a:buNone/>
            </a:pPr>
            <a:r>
              <a:rPr lang="en-US" dirty="0" smtClean="0"/>
              <a:t>On its own, we can simply see how long the investment would take to recover costs. </a:t>
            </a:r>
          </a:p>
          <a:p>
            <a:pPr marL="0" indent="0">
              <a:buNone/>
            </a:pPr>
            <a:r>
              <a:rPr lang="en-US" dirty="0" smtClean="0"/>
              <a:t>As with all the methods we will learn, this is only significantly useful when compared with another investment option. </a:t>
            </a:r>
          </a:p>
        </p:txBody>
      </p:sp>
    </p:spTree>
    <p:extLst>
      <p:ext uri="{BB962C8B-B14F-4D97-AF65-F5344CB8AC3E}">
        <p14:creationId xmlns:p14="http://schemas.microsoft.com/office/powerpoint/2010/main" val="351641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Net Present Value</a:t>
            </a:r>
            <a:endParaRPr lang="en-US" dirty="0"/>
          </a:p>
        </p:txBody>
      </p:sp>
      <p:sp>
        <p:nvSpPr>
          <p:cNvPr id="3" name="Content Placeholder 2"/>
          <p:cNvSpPr>
            <a:spLocks noGrp="1"/>
          </p:cNvSpPr>
          <p:nvPr>
            <p:ph idx="1"/>
          </p:nvPr>
        </p:nvSpPr>
        <p:spPr/>
        <p:txBody>
          <a:bodyPr/>
          <a:lstStyle/>
          <a:p>
            <a:pPr marL="0" indent="0">
              <a:buNone/>
            </a:pPr>
            <a:r>
              <a:rPr lang="en-US" dirty="0" smtClean="0"/>
              <a:t>A method of investment appraisal which allows us to compare the earnings we could achieve from a business investment relative to the amount we could earn if money was invested in a less risky alternative.</a:t>
            </a:r>
            <a:endParaRPr lang="en-US" dirty="0"/>
          </a:p>
        </p:txBody>
      </p:sp>
    </p:spTree>
    <p:extLst>
      <p:ext uri="{BB962C8B-B14F-4D97-AF65-F5344CB8AC3E}">
        <p14:creationId xmlns:p14="http://schemas.microsoft.com/office/powerpoint/2010/main" val="13818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t>Net Present Value</a:t>
            </a:r>
            <a:endParaRPr lang="en-GB" dirty="0"/>
          </a:p>
        </p:txBody>
      </p:sp>
      <p:sp>
        <p:nvSpPr>
          <p:cNvPr id="3" name="Content Placeholder 2"/>
          <p:cNvSpPr>
            <a:spLocks noGrp="1"/>
          </p:cNvSpPr>
          <p:nvPr>
            <p:ph idx="1"/>
          </p:nvPr>
        </p:nvSpPr>
        <p:spPr>
          <a:xfrm>
            <a:off x="251520" y="1268760"/>
            <a:ext cx="8651304" cy="5400600"/>
          </a:xfrm>
        </p:spPr>
        <p:txBody>
          <a:bodyPr>
            <a:normAutofit fontScale="25000" lnSpcReduction="20000"/>
          </a:bodyPr>
          <a:lstStyle/>
          <a:p>
            <a:pPr marL="0" indent="0">
              <a:buNone/>
            </a:pPr>
            <a:r>
              <a:rPr lang="en-GB" sz="8800" dirty="0" smtClean="0"/>
              <a:t>The </a:t>
            </a:r>
            <a:r>
              <a:rPr lang="en-GB" sz="8800" dirty="0"/>
              <a:t>difference between the present value of the future cash flows from an investment and the amount of investment. Present value of the expected cash flows is computed by discounting them at the required rate of return</a:t>
            </a:r>
            <a:r>
              <a:rPr lang="en-GB" sz="8800" dirty="0" smtClean="0"/>
              <a:t>.</a:t>
            </a:r>
          </a:p>
          <a:p>
            <a:pPr marL="0" indent="0">
              <a:buNone/>
            </a:pPr>
            <a:endParaRPr lang="en-GB" sz="8800" dirty="0"/>
          </a:p>
          <a:p>
            <a:pPr marL="0" indent="0">
              <a:buNone/>
            </a:pPr>
            <a:r>
              <a:rPr lang="en-GB" sz="8800" dirty="0" smtClean="0"/>
              <a:t>The value of money decreases over time because of the effects of inflation. As products become more expensive, the same amount of money will buy fewer products, therefore that money is less valuable.</a:t>
            </a:r>
          </a:p>
          <a:p>
            <a:pPr marL="0" indent="0">
              <a:buNone/>
            </a:pPr>
            <a:r>
              <a:rPr lang="en-GB" sz="8800" dirty="0"/>
              <a:t/>
            </a:r>
            <a:br>
              <a:rPr lang="en-GB" sz="8800" dirty="0"/>
            </a:br>
            <a:r>
              <a:rPr lang="en-GB" sz="8800" dirty="0" smtClean="0"/>
              <a:t>Companies also have the option of keeping money in a bank or buying bonds and earning interest. This is a much less risky way of earning money than through a business venture.</a:t>
            </a:r>
          </a:p>
          <a:p>
            <a:pPr marL="0" indent="0">
              <a:buNone/>
            </a:pPr>
            <a:endParaRPr lang="en-GB" sz="8800" dirty="0"/>
          </a:p>
          <a:p>
            <a:pPr marL="0" indent="0">
              <a:buNone/>
            </a:pP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49611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Net Present Value</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For example, an investment of $1,000 today at 10 percent will yield $1,100 at the end of the year; </a:t>
            </a:r>
            <a:r>
              <a:rPr lang="en-GB" dirty="0" smtClean="0"/>
              <a:t>therefore </a:t>
            </a:r>
            <a:r>
              <a:rPr lang="en-GB" dirty="0"/>
              <a:t>the present value of $1,100 </a:t>
            </a:r>
            <a:r>
              <a:rPr lang="en-GB" dirty="0" smtClean="0"/>
              <a:t>earned 1 year from now </a:t>
            </a:r>
            <a:r>
              <a:rPr lang="en-GB" dirty="0"/>
              <a:t>is $1,000. </a:t>
            </a:r>
          </a:p>
          <a:p>
            <a:pPr marL="0" indent="0">
              <a:buNone/>
            </a:pPr>
            <a:endParaRPr lang="en-GB" dirty="0"/>
          </a:p>
          <a:p>
            <a:pPr marL="0" indent="0">
              <a:buNone/>
            </a:pPr>
            <a:r>
              <a:rPr lang="en-GB" dirty="0"/>
              <a:t>The amount of investment ($1,000 in this example) is deducted from this figure to arrive at net present value which here is zero ($1,000-$1,000). A zero net present value means the project repays original investment plus the required rate of return. </a:t>
            </a:r>
          </a:p>
          <a:p>
            <a:pPr marL="0" indent="0">
              <a:buNone/>
            </a:pPr>
            <a:endParaRPr lang="en-GB" dirty="0"/>
          </a:p>
          <a:p>
            <a:pPr marL="0" indent="0">
              <a:buNone/>
            </a:pPr>
            <a:r>
              <a:rPr lang="en-GB" dirty="0"/>
              <a:t>A positive net present value means a better return, and a negative net present value means a worse return, than the return from zero net present value.</a:t>
            </a:r>
          </a:p>
          <a:p>
            <a:pPr marL="0" indent="0">
              <a:buNone/>
            </a:pPr>
            <a:endParaRPr lang="en-US" dirty="0"/>
          </a:p>
        </p:txBody>
      </p:sp>
    </p:spTree>
    <p:extLst>
      <p:ext uri="{BB962C8B-B14F-4D97-AF65-F5344CB8AC3E}">
        <p14:creationId xmlns:p14="http://schemas.microsoft.com/office/powerpoint/2010/main" val="208052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Net Present Value</a:t>
            </a:r>
            <a:endParaRPr lang="en-US" dirty="0"/>
          </a:p>
        </p:txBody>
      </p:sp>
      <p:pic>
        <p:nvPicPr>
          <p:cNvPr id="4" name="Content Placeholder 3"/>
          <p:cNvPicPr>
            <a:picLocks noGrp="1" noChangeAspect="1"/>
          </p:cNvPicPr>
          <p:nvPr>
            <p:ph idx="1"/>
          </p:nvPr>
        </p:nvPicPr>
        <p:blipFill rotWithShape="1">
          <a:blip r:embed="rId2"/>
          <a:srcRect l="13308" t="18133" r="13308" b="5499"/>
          <a:stretch/>
        </p:blipFill>
        <p:spPr>
          <a:xfrm>
            <a:off x="457200" y="1417638"/>
            <a:ext cx="8075240" cy="4726970"/>
          </a:xfrm>
          <a:prstGeom prst="rect">
            <a:avLst/>
          </a:prstGeom>
        </p:spPr>
      </p:pic>
    </p:spTree>
    <p:extLst>
      <p:ext uri="{BB962C8B-B14F-4D97-AF65-F5344CB8AC3E}">
        <p14:creationId xmlns:p14="http://schemas.microsoft.com/office/powerpoint/2010/main" val="368697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26904250"/>
              </p:ext>
            </p:extLst>
          </p:nvPr>
        </p:nvGraphicFramePr>
        <p:xfrm>
          <a:off x="323528" y="836712"/>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(500,000)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100,000</a:t>
                      </a:r>
                      <a:endParaRPr lang="en-GB" dirty="0"/>
                    </a:p>
                  </a:txBody>
                  <a:tcPr/>
                </a:tc>
              </a:tr>
            </a:tbl>
          </a:graphicData>
        </a:graphic>
      </p:graphicFrame>
      <p:sp>
        <p:nvSpPr>
          <p:cNvPr id="5" name="TextBox 4"/>
          <p:cNvSpPr txBox="1"/>
          <p:nvPr/>
        </p:nvSpPr>
        <p:spPr>
          <a:xfrm>
            <a:off x="467544" y="4581128"/>
            <a:ext cx="3024336" cy="646331"/>
          </a:xfrm>
          <a:prstGeom prst="rect">
            <a:avLst/>
          </a:prstGeom>
          <a:noFill/>
        </p:spPr>
        <p:txBody>
          <a:bodyPr wrap="square" rtlCol="0">
            <a:spAutoFit/>
          </a:bodyPr>
          <a:lstStyle/>
          <a:p>
            <a:r>
              <a:rPr lang="en-GB" dirty="0" smtClean="0"/>
              <a:t>Calculate the net present value at a discount rate of 4% </a:t>
            </a:r>
            <a:endParaRPr lang="en-GB" dirty="0"/>
          </a:p>
        </p:txBody>
      </p:sp>
      <p:sp>
        <p:nvSpPr>
          <p:cNvPr id="6" name="TextBox 5"/>
          <p:cNvSpPr txBox="1"/>
          <p:nvPr/>
        </p:nvSpPr>
        <p:spPr>
          <a:xfrm>
            <a:off x="323528" y="116632"/>
            <a:ext cx="8352928" cy="646331"/>
          </a:xfrm>
          <a:prstGeom prst="rect">
            <a:avLst/>
          </a:prstGeom>
          <a:noFill/>
        </p:spPr>
        <p:txBody>
          <a:bodyPr wrap="square" rtlCol="0">
            <a:spAutoFit/>
          </a:bodyPr>
          <a:lstStyle/>
          <a:p>
            <a:pPr algn="ctr"/>
            <a:r>
              <a:rPr lang="en-GB" sz="3600" dirty="0" smtClean="0"/>
              <a:t>Example</a:t>
            </a:r>
            <a:endParaRPr lang="en-GB" sz="3600" dirty="0"/>
          </a:p>
        </p:txBody>
      </p:sp>
      <p:graphicFrame>
        <p:nvGraphicFramePr>
          <p:cNvPr id="7" name="Table 6"/>
          <p:cNvGraphicFramePr>
            <a:graphicFrameLocks noGrp="1"/>
          </p:cNvGraphicFramePr>
          <p:nvPr>
            <p:extLst>
              <p:ext uri="{D42A27DB-BD31-4B8C-83A1-F6EECF244321}">
                <p14:modId xmlns:p14="http://schemas.microsoft.com/office/powerpoint/2010/main" val="1389115643"/>
              </p:ext>
            </p:extLst>
          </p:nvPr>
        </p:nvGraphicFramePr>
        <p:xfrm>
          <a:off x="3995936" y="836712"/>
          <a:ext cx="4896544" cy="5450925"/>
        </p:xfrm>
        <a:graphic>
          <a:graphicData uri="http://schemas.openxmlformats.org/drawingml/2006/table">
            <a:tbl>
              <a:tblPr firstRow="1" bandRow="1">
                <a:tableStyleId>{7DF18680-E054-41AD-8BC1-D1AEF772440D}</a:tableStyleId>
              </a:tblPr>
              <a:tblGrid>
                <a:gridCol w="1224136"/>
                <a:gridCol w="1224136"/>
                <a:gridCol w="1224136"/>
                <a:gridCol w="1224136"/>
              </a:tblGrid>
              <a:tr h="614697">
                <a:tc>
                  <a:txBody>
                    <a:bodyPr/>
                    <a:lstStyle/>
                    <a:p>
                      <a:pPr algn="ctr"/>
                      <a:r>
                        <a:rPr lang="en-GB" sz="1400" dirty="0" smtClean="0"/>
                        <a:t>Year</a:t>
                      </a:r>
                      <a:endParaRPr lang="en-GB" sz="1400" dirty="0"/>
                    </a:p>
                  </a:txBody>
                  <a:tcPr/>
                </a:tc>
                <a:tc>
                  <a:txBody>
                    <a:bodyPr/>
                    <a:lstStyle/>
                    <a:p>
                      <a:pPr algn="ctr"/>
                      <a:r>
                        <a:rPr lang="en-GB" sz="1400" dirty="0" smtClean="0"/>
                        <a:t>Discount Value</a:t>
                      </a:r>
                      <a:endParaRPr lang="en-GB" sz="1400" dirty="0"/>
                    </a:p>
                  </a:txBody>
                  <a:tcPr/>
                </a:tc>
                <a:tc>
                  <a:txBody>
                    <a:bodyPr/>
                    <a:lstStyle/>
                    <a:p>
                      <a:pPr algn="ctr"/>
                      <a:r>
                        <a:rPr lang="en-GB" sz="1400" dirty="0" smtClean="0"/>
                        <a:t>Calculation</a:t>
                      </a:r>
                      <a:endParaRPr lang="en-GB" sz="1400" dirty="0"/>
                    </a:p>
                  </a:txBody>
                  <a:tcPr/>
                </a:tc>
                <a:tc>
                  <a:txBody>
                    <a:bodyPr/>
                    <a:lstStyle/>
                    <a:p>
                      <a:pPr algn="ctr"/>
                      <a:r>
                        <a:rPr lang="en-GB" sz="1400" dirty="0" smtClean="0"/>
                        <a:t>Present</a:t>
                      </a:r>
                      <a:r>
                        <a:rPr lang="en-GB" sz="1400" baseline="0" dirty="0" smtClean="0"/>
                        <a:t> Value</a:t>
                      </a:r>
                      <a:endParaRPr lang="en-GB" sz="1400" dirty="0"/>
                    </a:p>
                  </a:txBody>
                  <a:tcPr/>
                </a:tc>
              </a:tr>
              <a:tr h="614697">
                <a:tc>
                  <a:txBody>
                    <a:bodyPr/>
                    <a:lstStyle/>
                    <a:p>
                      <a:pPr algn="ctr"/>
                      <a:r>
                        <a:rPr lang="en-GB" sz="1400" dirty="0" smtClean="0"/>
                        <a:t>1</a:t>
                      </a:r>
                      <a:endParaRPr lang="en-GB" sz="1400" dirty="0"/>
                    </a:p>
                  </a:txBody>
                  <a:tcPr/>
                </a:tc>
                <a:tc>
                  <a:txBody>
                    <a:bodyPr/>
                    <a:lstStyle/>
                    <a:p>
                      <a:pPr algn="ctr"/>
                      <a:r>
                        <a:rPr lang="en-GB" sz="1400" dirty="0" smtClean="0"/>
                        <a:t>0.9615</a:t>
                      </a:r>
                      <a:endParaRPr lang="en-GB"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t>0.9615</a:t>
                      </a:r>
                    </a:p>
                    <a:p>
                      <a:pPr algn="ctr"/>
                      <a:r>
                        <a:rPr lang="en-GB" sz="1400" dirty="0" smtClean="0"/>
                        <a:t> x 200,000</a:t>
                      </a:r>
                      <a:endParaRPr lang="en-GB" sz="1400" dirty="0"/>
                    </a:p>
                  </a:txBody>
                  <a:tcPr/>
                </a:tc>
                <a:tc>
                  <a:txBody>
                    <a:bodyPr/>
                    <a:lstStyle/>
                    <a:p>
                      <a:pPr algn="ctr"/>
                      <a:r>
                        <a:rPr lang="en-GB" sz="1400" dirty="0" smtClean="0"/>
                        <a:t>$192,300</a:t>
                      </a:r>
                      <a:endParaRPr lang="en-GB" sz="1400" dirty="0"/>
                    </a:p>
                  </a:txBody>
                  <a:tcPr/>
                </a:tc>
              </a:tr>
              <a:tr h="614697">
                <a:tc>
                  <a:txBody>
                    <a:bodyPr/>
                    <a:lstStyle/>
                    <a:p>
                      <a:pPr algn="ctr"/>
                      <a:r>
                        <a:rPr lang="en-GB" sz="1400" dirty="0" smtClean="0"/>
                        <a:t>2</a:t>
                      </a:r>
                      <a:endParaRPr lang="en-GB" sz="1400" dirty="0"/>
                    </a:p>
                  </a:txBody>
                  <a:tcPr/>
                </a:tc>
                <a:tc>
                  <a:txBody>
                    <a:bodyPr/>
                    <a:lstStyle/>
                    <a:p>
                      <a:pPr algn="ctr"/>
                      <a:r>
                        <a:rPr lang="en-GB" sz="1400" dirty="0" smtClean="0"/>
                        <a:t>0.9246</a:t>
                      </a:r>
                      <a:endParaRPr lang="en-GB" sz="1400" dirty="0"/>
                    </a:p>
                  </a:txBody>
                  <a:tcPr/>
                </a:tc>
                <a:tc>
                  <a:txBody>
                    <a:bodyPr/>
                    <a:lstStyle/>
                    <a:p>
                      <a:pPr algn="ctr"/>
                      <a:r>
                        <a:rPr lang="en-GB" sz="1400" dirty="0" smtClean="0"/>
                        <a:t>0.9246 x 200,000</a:t>
                      </a:r>
                      <a:endParaRPr lang="en-GB" sz="1400" dirty="0"/>
                    </a:p>
                  </a:txBody>
                  <a:tcPr/>
                </a:tc>
                <a:tc>
                  <a:txBody>
                    <a:bodyPr/>
                    <a:lstStyle/>
                    <a:p>
                      <a:pPr algn="ctr"/>
                      <a:r>
                        <a:rPr lang="en-GB" sz="1400" dirty="0" smtClean="0"/>
                        <a:t>$184,920</a:t>
                      </a:r>
                      <a:endParaRPr lang="en-GB" sz="1400" dirty="0"/>
                    </a:p>
                  </a:txBody>
                  <a:tcPr/>
                </a:tc>
              </a:tr>
              <a:tr h="614697">
                <a:tc>
                  <a:txBody>
                    <a:bodyPr/>
                    <a:lstStyle/>
                    <a:p>
                      <a:pPr algn="ctr"/>
                      <a:r>
                        <a:rPr lang="en-GB" sz="1400" dirty="0" smtClean="0"/>
                        <a:t>3</a:t>
                      </a:r>
                      <a:endParaRPr lang="en-GB" sz="1400" dirty="0"/>
                    </a:p>
                  </a:txBody>
                  <a:tcPr/>
                </a:tc>
                <a:tc>
                  <a:txBody>
                    <a:bodyPr/>
                    <a:lstStyle/>
                    <a:p>
                      <a:pPr algn="ctr"/>
                      <a:r>
                        <a:rPr lang="en-GB" sz="1400" dirty="0" smtClean="0"/>
                        <a:t>0.8890</a:t>
                      </a:r>
                      <a:endParaRPr lang="en-GB"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t>0.8890</a:t>
                      </a:r>
                    </a:p>
                    <a:p>
                      <a:pPr algn="ctr"/>
                      <a:r>
                        <a:rPr lang="en-GB" sz="1400" dirty="0" smtClean="0"/>
                        <a:t> x 150,000</a:t>
                      </a:r>
                      <a:endParaRPr lang="en-GB" sz="1400" dirty="0"/>
                    </a:p>
                  </a:txBody>
                  <a:tcPr/>
                </a:tc>
                <a:tc>
                  <a:txBody>
                    <a:bodyPr/>
                    <a:lstStyle/>
                    <a:p>
                      <a:pPr algn="ctr"/>
                      <a:r>
                        <a:rPr lang="en-GB" sz="1400" dirty="0" smtClean="0"/>
                        <a:t>$133,350</a:t>
                      </a:r>
                      <a:endParaRPr lang="en-GB" sz="1400" dirty="0"/>
                    </a:p>
                  </a:txBody>
                  <a:tcPr/>
                </a:tc>
              </a:tr>
              <a:tr h="614697">
                <a:tc>
                  <a:txBody>
                    <a:bodyPr/>
                    <a:lstStyle/>
                    <a:p>
                      <a:pPr algn="ctr"/>
                      <a:r>
                        <a:rPr lang="en-GB" sz="1400" dirty="0" smtClean="0"/>
                        <a:t>4</a:t>
                      </a:r>
                      <a:endParaRPr lang="en-GB" sz="1400" dirty="0"/>
                    </a:p>
                  </a:txBody>
                  <a:tcPr/>
                </a:tc>
                <a:tc>
                  <a:txBody>
                    <a:bodyPr/>
                    <a:lstStyle/>
                    <a:p>
                      <a:pPr algn="ctr"/>
                      <a:r>
                        <a:rPr lang="en-GB" sz="1400" dirty="0" smtClean="0"/>
                        <a:t>0.8548</a:t>
                      </a:r>
                      <a:endParaRPr lang="en-GB"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t>0.8548 x 150,000</a:t>
                      </a:r>
                    </a:p>
                    <a:p>
                      <a:pPr algn="ctr"/>
                      <a:endParaRPr lang="en-GB" sz="1400" dirty="0"/>
                    </a:p>
                  </a:txBody>
                  <a:tcPr/>
                </a:tc>
                <a:tc>
                  <a:txBody>
                    <a:bodyPr/>
                    <a:lstStyle/>
                    <a:p>
                      <a:pPr algn="ctr"/>
                      <a:r>
                        <a:rPr lang="en-GB" sz="1400" dirty="0" smtClean="0"/>
                        <a:t>$128,220</a:t>
                      </a:r>
                      <a:endParaRPr lang="en-GB" sz="1400" dirty="0"/>
                    </a:p>
                  </a:txBody>
                  <a:tcPr/>
                </a:tc>
              </a:tr>
              <a:tr h="614697">
                <a:tc>
                  <a:txBody>
                    <a:bodyPr/>
                    <a:lstStyle/>
                    <a:p>
                      <a:pPr algn="ctr"/>
                      <a:r>
                        <a:rPr lang="en-GB" sz="1400" dirty="0" smtClean="0"/>
                        <a:t>5</a:t>
                      </a:r>
                      <a:endParaRPr lang="en-GB" sz="1400" dirty="0"/>
                    </a:p>
                  </a:txBody>
                  <a:tcPr/>
                </a:tc>
                <a:tc>
                  <a:txBody>
                    <a:bodyPr/>
                    <a:lstStyle/>
                    <a:p>
                      <a:pPr algn="ctr"/>
                      <a:r>
                        <a:rPr lang="en-GB" sz="1400" dirty="0" smtClean="0"/>
                        <a:t>0.8219</a:t>
                      </a:r>
                      <a:endParaRPr lang="en-GB"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t>0.8219</a:t>
                      </a:r>
                    </a:p>
                    <a:p>
                      <a:pPr algn="ctr"/>
                      <a:r>
                        <a:rPr lang="en-GB" sz="1400" dirty="0" smtClean="0"/>
                        <a:t>X 100,000</a:t>
                      </a:r>
                      <a:endParaRPr lang="en-GB" sz="1400" dirty="0"/>
                    </a:p>
                  </a:txBody>
                  <a:tcPr/>
                </a:tc>
                <a:tc>
                  <a:txBody>
                    <a:bodyPr/>
                    <a:lstStyle/>
                    <a:p>
                      <a:pPr algn="ctr"/>
                      <a:r>
                        <a:rPr lang="en-GB" sz="1400" dirty="0" smtClean="0"/>
                        <a:t>$82,190</a:t>
                      </a:r>
                      <a:endParaRPr lang="en-GB" sz="1400" dirty="0"/>
                    </a:p>
                  </a:txBody>
                  <a:tcPr/>
                </a:tc>
              </a:tr>
              <a:tr h="371459">
                <a:tc gridSpan="4">
                  <a:txBody>
                    <a:bodyPr/>
                    <a:lstStyle/>
                    <a:p>
                      <a:pPr algn="ctr"/>
                      <a:r>
                        <a:rPr lang="en-GB" sz="1400" dirty="0" smtClean="0"/>
                        <a:t>Total Present Value</a:t>
                      </a:r>
                      <a:r>
                        <a:rPr lang="en-GB" sz="1400" baseline="0" dirty="0" smtClean="0"/>
                        <a:t> minus Initial </a:t>
                      </a:r>
                      <a:r>
                        <a:rPr lang="en-GB" sz="1400" dirty="0" smtClean="0"/>
                        <a:t>Investment = Net Present Value</a:t>
                      </a:r>
                    </a:p>
                    <a:p>
                      <a:pPr algn="ctr"/>
                      <a:endParaRPr lang="en-GB" sz="1400" dirty="0"/>
                    </a:p>
                  </a:txBody>
                  <a:tcPr/>
                </a:tc>
                <a:tc hMerge="1">
                  <a:txBody>
                    <a:bodyPr/>
                    <a:lstStyle/>
                    <a:p>
                      <a:pPr algn="ctr"/>
                      <a:endParaRPr lang="en-GB" sz="1400" dirty="0"/>
                    </a:p>
                  </a:txBody>
                  <a:tcPr/>
                </a:tc>
                <a:tc hMerge="1">
                  <a:txBody>
                    <a:bodyPr/>
                    <a:lstStyle/>
                    <a:p>
                      <a:pPr algn="ctr"/>
                      <a:endParaRPr lang="en-GB" sz="1400" dirty="0"/>
                    </a:p>
                  </a:txBody>
                  <a:tcPr/>
                </a:tc>
                <a:tc hMerge="1">
                  <a:txBody>
                    <a:bodyPr/>
                    <a:lstStyle/>
                    <a:p>
                      <a:pPr algn="ctr"/>
                      <a:endParaRPr lang="en-GB" sz="1400" dirty="0"/>
                    </a:p>
                  </a:txBody>
                  <a:tcPr/>
                </a:tc>
              </a:tr>
              <a:tr h="614697">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t>$192,300 + $184,920 + $133,350 +</a:t>
                      </a:r>
                      <a:r>
                        <a:rPr lang="en-GB" sz="1200" baseline="0" dirty="0" smtClean="0"/>
                        <a:t> </a:t>
                      </a:r>
                      <a:r>
                        <a:rPr lang="en-GB" sz="1200" dirty="0" smtClean="0"/>
                        <a:t>$128,220</a:t>
                      </a:r>
                      <a:r>
                        <a:rPr lang="en-GB" sz="1200" baseline="0" dirty="0" smtClean="0"/>
                        <a:t> + </a:t>
                      </a:r>
                      <a:r>
                        <a:rPr lang="en-GB" sz="1200" dirty="0" smtClean="0"/>
                        <a:t>$82,190 - $500,000 =  </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t>$220,890</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GB" sz="14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858992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56195881"/>
              </p:ext>
            </p:extLst>
          </p:nvPr>
        </p:nvGraphicFramePr>
        <p:xfrm>
          <a:off x="539552" y="1988840"/>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(760,000)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275,000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225,000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195,000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135,000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95,000</a:t>
                      </a:r>
                      <a:endParaRPr lang="en-GB" dirty="0"/>
                    </a:p>
                  </a:txBody>
                  <a:tcPr/>
                </a:tc>
              </a:tr>
            </a:tbl>
          </a:graphicData>
        </a:graphic>
      </p:graphicFrame>
      <p:sp>
        <p:nvSpPr>
          <p:cNvPr id="5" name="TextBox 4"/>
          <p:cNvSpPr txBox="1"/>
          <p:nvPr/>
        </p:nvSpPr>
        <p:spPr>
          <a:xfrm>
            <a:off x="4139952" y="1772816"/>
            <a:ext cx="4968552" cy="3539430"/>
          </a:xfrm>
          <a:prstGeom prst="rect">
            <a:avLst/>
          </a:prstGeom>
          <a:noFill/>
        </p:spPr>
        <p:txBody>
          <a:bodyPr wrap="square" rtlCol="0">
            <a:spAutoFit/>
          </a:bodyPr>
          <a:lstStyle/>
          <a:p>
            <a:r>
              <a:rPr lang="en-GB" sz="3200" dirty="0" smtClean="0"/>
              <a:t>Calculate the net present value at a discount rate of </a:t>
            </a:r>
          </a:p>
          <a:p>
            <a:pPr marL="342900" indent="-342900">
              <a:buAutoNum type="alphaLcParenR"/>
            </a:pPr>
            <a:r>
              <a:rPr lang="en-GB" sz="3200" dirty="0" smtClean="0"/>
              <a:t>4% </a:t>
            </a:r>
          </a:p>
          <a:p>
            <a:pPr marL="342900" indent="-342900">
              <a:buAutoNum type="alphaLcParenR"/>
            </a:pPr>
            <a:r>
              <a:rPr lang="en-GB" sz="3200" dirty="0" smtClean="0"/>
              <a:t>6%</a:t>
            </a:r>
          </a:p>
          <a:p>
            <a:pPr marL="342900" indent="-342900">
              <a:buAutoNum type="alphaLcParenR"/>
            </a:pPr>
            <a:r>
              <a:rPr lang="en-GB" sz="3200" dirty="0" smtClean="0"/>
              <a:t>8%</a:t>
            </a:r>
          </a:p>
          <a:p>
            <a:pPr marL="342900" indent="-342900">
              <a:buAutoNum type="alphaLcParenR"/>
            </a:pPr>
            <a:r>
              <a:rPr lang="en-GB" sz="3200" dirty="0" smtClean="0"/>
              <a:t>10%</a:t>
            </a:r>
          </a:p>
          <a:p>
            <a:pPr marL="342900" indent="-342900">
              <a:buAutoNum type="alphaLcParenR"/>
            </a:pPr>
            <a:r>
              <a:rPr lang="en-GB" sz="3200" dirty="0" smtClean="0"/>
              <a:t>20%</a:t>
            </a:r>
            <a:endParaRPr lang="en-GB" sz="3200" dirty="0"/>
          </a:p>
        </p:txBody>
      </p:sp>
      <p:sp>
        <p:nvSpPr>
          <p:cNvPr id="6" name="Title 1"/>
          <p:cNvSpPr>
            <a:spLocks noGrp="1"/>
          </p:cNvSpPr>
          <p:nvPr>
            <p:ph type="title"/>
          </p:nvPr>
        </p:nvSpPr>
        <p:spPr>
          <a:xfrm>
            <a:off x="457200" y="274638"/>
            <a:ext cx="8229600" cy="1143000"/>
          </a:xfrm>
        </p:spPr>
        <p:txBody>
          <a:bodyPr/>
          <a:lstStyle/>
          <a:p>
            <a:r>
              <a:rPr lang="en-GB" dirty="0"/>
              <a:t>Net Present Value</a:t>
            </a:r>
            <a:endParaRPr lang="en-US" dirty="0"/>
          </a:p>
        </p:txBody>
      </p:sp>
    </p:spTree>
    <p:extLst>
      <p:ext uri="{BB962C8B-B14F-4D97-AF65-F5344CB8AC3E}">
        <p14:creationId xmlns:p14="http://schemas.microsoft.com/office/powerpoint/2010/main" val="150358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55168009"/>
              </p:ext>
            </p:extLst>
          </p:nvPr>
        </p:nvGraphicFramePr>
        <p:xfrm>
          <a:off x="467544" y="1916832"/>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(1,281,000)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515,400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375,000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261,400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181,500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135,100</a:t>
                      </a:r>
                      <a:endParaRPr lang="en-GB" dirty="0"/>
                    </a:p>
                  </a:txBody>
                  <a:tcPr/>
                </a:tc>
              </a:tr>
            </a:tbl>
          </a:graphicData>
        </a:graphic>
      </p:graphicFrame>
      <p:sp>
        <p:nvSpPr>
          <p:cNvPr id="5" name="TextBox 4"/>
          <p:cNvSpPr txBox="1"/>
          <p:nvPr/>
        </p:nvSpPr>
        <p:spPr>
          <a:xfrm>
            <a:off x="4067944" y="1628800"/>
            <a:ext cx="4680520" cy="3539430"/>
          </a:xfrm>
          <a:prstGeom prst="rect">
            <a:avLst/>
          </a:prstGeom>
          <a:noFill/>
        </p:spPr>
        <p:txBody>
          <a:bodyPr wrap="square" rtlCol="0">
            <a:spAutoFit/>
          </a:bodyPr>
          <a:lstStyle/>
          <a:p>
            <a:r>
              <a:rPr lang="en-GB" sz="3200" dirty="0" smtClean="0"/>
              <a:t>Calculate the net present value at a discount rate of </a:t>
            </a:r>
          </a:p>
          <a:p>
            <a:pPr marL="342900" indent="-342900">
              <a:buAutoNum type="alphaLcParenR"/>
            </a:pPr>
            <a:r>
              <a:rPr lang="en-GB" sz="3200" dirty="0" smtClean="0"/>
              <a:t>4% </a:t>
            </a:r>
          </a:p>
          <a:p>
            <a:pPr marL="342900" indent="-342900">
              <a:buAutoNum type="alphaLcParenR"/>
            </a:pPr>
            <a:r>
              <a:rPr lang="en-GB" sz="3200" dirty="0" smtClean="0"/>
              <a:t>6%</a:t>
            </a:r>
          </a:p>
          <a:p>
            <a:pPr marL="342900" indent="-342900">
              <a:buAutoNum type="alphaLcParenR"/>
            </a:pPr>
            <a:r>
              <a:rPr lang="en-GB" sz="3200" dirty="0" smtClean="0"/>
              <a:t>8%</a:t>
            </a:r>
          </a:p>
          <a:p>
            <a:pPr marL="342900" indent="-342900">
              <a:buAutoNum type="alphaLcParenR"/>
            </a:pPr>
            <a:r>
              <a:rPr lang="en-GB" sz="3200" dirty="0" smtClean="0"/>
              <a:t>10%</a:t>
            </a:r>
          </a:p>
          <a:p>
            <a:pPr marL="342900" indent="-342900">
              <a:buAutoNum type="alphaLcParenR"/>
            </a:pPr>
            <a:r>
              <a:rPr lang="en-GB" sz="3200" dirty="0" smtClean="0"/>
              <a:t>20%</a:t>
            </a:r>
            <a:endParaRPr lang="en-GB" sz="3200" dirty="0"/>
          </a:p>
        </p:txBody>
      </p:sp>
      <p:sp>
        <p:nvSpPr>
          <p:cNvPr id="6" name="Title 1"/>
          <p:cNvSpPr>
            <a:spLocks noGrp="1"/>
          </p:cNvSpPr>
          <p:nvPr>
            <p:ph type="title"/>
          </p:nvPr>
        </p:nvSpPr>
        <p:spPr>
          <a:xfrm>
            <a:off x="457200" y="274638"/>
            <a:ext cx="8229600" cy="1143000"/>
          </a:xfrm>
        </p:spPr>
        <p:txBody>
          <a:bodyPr/>
          <a:lstStyle/>
          <a:p>
            <a:r>
              <a:rPr lang="en-GB" dirty="0"/>
              <a:t>Net Present Value</a:t>
            </a:r>
            <a:endParaRPr lang="en-US" dirty="0"/>
          </a:p>
        </p:txBody>
      </p:sp>
    </p:spTree>
    <p:extLst>
      <p:ext uri="{BB962C8B-B14F-4D97-AF65-F5344CB8AC3E}">
        <p14:creationId xmlns:p14="http://schemas.microsoft.com/office/powerpoint/2010/main" val="195135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Rate of Return</a:t>
            </a:r>
            <a:endParaRPr lang="en-US" dirty="0"/>
          </a:p>
        </p:txBody>
      </p:sp>
      <p:sp>
        <p:nvSpPr>
          <p:cNvPr id="3" name="Content Placeholder 2"/>
          <p:cNvSpPr>
            <a:spLocks noGrp="1"/>
          </p:cNvSpPr>
          <p:nvPr>
            <p:ph idx="1"/>
          </p:nvPr>
        </p:nvSpPr>
        <p:spPr/>
        <p:txBody>
          <a:bodyPr/>
          <a:lstStyle/>
          <a:p>
            <a:pPr marL="0" indent="0">
              <a:buNone/>
            </a:pPr>
            <a:r>
              <a:rPr lang="en-US" dirty="0" smtClean="0"/>
              <a:t>ARR shows the average amount of profit earned per year through an investment, expressed as a percentage.</a:t>
            </a:r>
          </a:p>
          <a:p>
            <a:pPr marL="0" indent="0">
              <a:buNone/>
            </a:pPr>
            <a:endParaRPr lang="en-US" dirty="0"/>
          </a:p>
          <a:p>
            <a:pPr marL="0" indent="0">
              <a:buNone/>
            </a:pPr>
            <a:r>
              <a:rPr lang="en-US" dirty="0" smtClean="0"/>
              <a:t>It is useful in comparing returns on investment to returns on other investments, savings and bonds as the percentage result is very easy to compare.</a:t>
            </a:r>
            <a:endParaRPr lang="en-US" dirty="0"/>
          </a:p>
        </p:txBody>
      </p:sp>
    </p:spTree>
    <p:extLst>
      <p:ext uri="{BB962C8B-B14F-4D97-AF65-F5344CB8AC3E}">
        <p14:creationId xmlns:p14="http://schemas.microsoft.com/office/powerpoint/2010/main" val="316402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Appraisal</a:t>
            </a:r>
            <a:endParaRPr lang="en-US" dirty="0"/>
          </a:p>
        </p:txBody>
      </p:sp>
      <p:sp>
        <p:nvSpPr>
          <p:cNvPr id="3" name="Content Placeholder 2"/>
          <p:cNvSpPr>
            <a:spLocks noGrp="1"/>
          </p:cNvSpPr>
          <p:nvPr>
            <p:ph idx="1"/>
          </p:nvPr>
        </p:nvSpPr>
        <p:spPr/>
        <p:txBody>
          <a:bodyPr/>
          <a:lstStyle/>
          <a:p>
            <a:pPr marL="0" indent="0">
              <a:buNone/>
            </a:pPr>
            <a:r>
              <a:rPr lang="en-US" dirty="0" smtClean="0"/>
              <a:t>For A level Business, you need to be able to calculate and explain the value of:</a:t>
            </a:r>
          </a:p>
          <a:p>
            <a:r>
              <a:rPr lang="en-US" dirty="0" smtClean="0"/>
              <a:t>Payback Period</a:t>
            </a:r>
          </a:p>
          <a:p>
            <a:r>
              <a:rPr lang="en-US" dirty="0" smtClean="0"/>
              <a:t>Accounting (Average) Rate of Return</a:t>
            </a:r>
          </a:p>
          <a:p>
            <a:r>
              <a:rPr lang="en-US" dirty="0" smtClean="0"/>
              <a:t>Net Present Value</a:t>
            </a:r>
            <a:endParaRPr lang="en-US" dirty="0"/>
          </a:p>
        </p:txBody>
      </p:sp>
    </p:spTree>
    <p:extLst>
      <p:ext uri="{BB962C8B-B14F-4D97-AF65-F5344CB8AC3E}">
        <p14:creationId xmlns:p14="http://schemas.microsoft.com/office/powerpoint/2010/main" val="121971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Rate of Return</a:t>
            </a:r>
            <a:endParaRPr lang="en-US" dirty="0"/>
          </a:p>
        </p:txBody>
      </p:sp>
      <p:sp>
        <p:nvSpPr>
          <p:cNvPr id="3" name="Content Placeholder 2"/>
          <p:cNvSpPr>
            <a:spLocks noGrp="1"/>
          </p:cNvSpPr>
          <p:nvPr>
            <p:ph idx="1"/>
          </p:nvPr>
        </p:nvSpPr>
        <p:spPr>
          <a:xfrm>
            <a:off x="4139952" y="1600200"/>
            <a:ext cx="4546848" cy="4525963"/>
          </a:xfrm>
        </p:spPr>
        <p:txBody>
          <a:bodyPr>
            <a:normAutofit lnSpcReduction="10000"/>
          </a:bodyPr>
          <a:lstStyle/>
          <a:p>
            <a:pPr marL="0" indent="0">
              <a:buNone/>
            </a:pPr>
            <a:r>
              <a:rPr lang="en-US" dirty="0" smtClean="0"/>
              <a:t>To calculate ARR, first we need to add up total net </a:t>
            </a:r>
            <a:r>
              <a:rPr lang="en-US" dirty="0" err="1" smtClean="0"/>
              <a:t>cashflow</a:t>
            </a:r>
            <a:r>
              <a:rPr lang="en-US" dirty="0" smtClean="0"/>
              <a:t>, which is </a:t>
            </a:r>
            <a:r>
              <a:rPr lang="en-US" dirty="0" err="1" smtClean="0"/>
              <a:t>dones</a:t>
            </a:r>
            <a:r>
              <a:rPr lang="en-US" dirty="0" smtClean="0"/>
              <a:t> by adding all of the predicted profit figures and subtracting the cost of the initial investment.</a:t>
            </a:r>
          </a:p>
          <a:p>
            <a:pPr marL="0" indent="0">
              <a:buNone/>
            </a:pPr>
            <a:r>
              <a:rPr lang="en-US" dirty="0" smtClean="0"/>
              <a:t>In this case, the total would be $300,000</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18472104"/>
              </p:ext>
            </p:extLst>
          </p:nvPr>
        </p:nvGraphicFramePr>
        <p:xfrm>
          <a:off x="457200" y="2276872"/>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(500,000)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100,000</a:t>
                      </a:r>
                      <a:endParaRPr lang="en-GB" dirty="0"/>
                    </a:p>
                  </a:txBody>
                  <a:tcPr/>
                </a:tc>
              </a:tr>
            </a:tbl>
          </a:graphicData>
        </a:graphic>
      </p:graphicFrame>
    </p:spTree>
    <p:extLst>
      <p:ext uri="{BB962C8B-B14F-4D97-AF65-F5344CB8AC3E}">
        <p14:creationId xmlns:p14="http://schemas.microsoft.com/office/powerpoint/2010/main" val="248613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Rate of Return</a:t>
            </a:r>
            <a:endParaRPr lang="en-US" dirty="0"/>
          </a:p>
        </p:txBody>
      </p:sp>
      <p:sp>
        <p:nvSpPr>
          <p:cNvPr id="3" name="Content Placeholder 2"/>
          <p:cNvSpPr>
            <a:spLocks noGrp="1"/>
          </p:cNvSpPr>
          <p:nvPr>
            <p:ph idx="1"/>
          </p:nvPr>
        </p:nvSpPr>
        <p:spPr>
          <a:xfrm>
            <a:off x="4139952" y="1600200"/>
            <a:ext cx="4546848" cy="4525963"/>
          </a:xfrm>
        </p:spPr>
        <p:txBody>
          <a:bodyPr>
            <a:normAutofit lnSpcReduction="10000"/>
          </a:bodyPr>
          <a:lstStyle/>
          <a:p>
            <a:pPr marL="0" indent="0">
              <a:buNone/>
            </a:pPr>
            <a:r>
              <a:rPr lang="en-US" dirty="0" smtClean="0"/>
              <a:t>We then need to calculate the average amount of profit earned per year.</a:t>
            </a:r>
          </a:p>
          <a:p>
            <a:pPr marL="0" indent="0">
              <a:buNone/>
            </a:pPr>
            <a:r>
              <a:rPr lang="en-US" dirty="0" smtClean="0"/>
              <a:t>We do this by dividing the profit by the number of years the investment is planned to cover.</a:t>
            </a:r>
          </a:p>
          <a:p>
            <a:pPr marL="0" indent="0">
              <a:buNone/>
            </a:pPr>
            <a:r>
              <a:rPr lang="en-US" u="sng" dirty="0" smtClean="0"/>
              <a:t>$300,000</a:t>
            </a:r>
            <a:r>
              <a:rPr lang="en-US" dirty="0" smtClean="0"/>
              <a:t> = $60,000</a:t>
            </a:r>
          </a:p>
          <a:p>
            <a:pPr marL="0" indent="0">
              <a:buNone/>
            </a:pPr>
            <a:r>
              <a:rPr lang="en-US" dirty="0" smtClean="0"/>
              <a:t>        5</a:t>
            </a:r>
            <a:endParaRPr lang="en-US" dirty="0"/>
          </a:p>
        </p:txBody>
      </p:sp>
      <p:graphicFrame>
        <p:nvGraphicFramePr>
          <p:cNvPr id="4" name="Table 3"/>
          <p:cNvGraphicFramePr>
            <a:graphicFrameLocks noGrp="1"/>
          </p:cNvGraphicFramePr>
          <p:nvPr>
            <p:extLst/>
          </p:nvPr>
        </p:nvGraphicFramePr>
        <p:xfrm>
          <a:off x="457200" y="2276872"/>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(500,000)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100,000</a:t>
                      </a:r>
                      <a:endParaRPr lang="en-GB" dirty="0"/>
                    </a:p>
                  </a:txBody>
                  <a:tcPr/>
                </a:tc>
              </a:tr>
            </a:tbl>
          </a:graphicData>
        </a:graphic>
      </p:graphicFrame>
    </p:spTree>
    <p:extLst>
      <p:ext uri="{BB962C8B-B14F-4D97-AF65-F5344CB8AC3E}">
        <p14:creationId xmlns:p14="http://schemas.microsoft.com/office/powerpoint/2010/main" val="51542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Rate of Return</a:t>
            </a:r>
            <a:endParaRPr lang="en-US" dirty="0"/>
          </a:p>
        </p:txBody>
      </p:sp>
      <p:sp>
        <p:nvSpPr>
          <p:cNvPr id="3" name="Content Placeholder 2"/>
          <p:cNvSpPr>
            <a:spLocks noGrp="1"/>
          </p:cNvSpPr>
          <p:nvPr>
            <p:ph idx="1"/>
          </p:nvPr>
        </p:nvSpPr>
        <p:spPr>
          <a:xfrm>
            <a:off x="4139952" y="1600200"/>
            <a:ext cx="4546848" cy="4525963"/>
          </a:xfrm>
        </p:spPr>
        <p:txBody>
          <a:bodyPr>
            <a:normAutofit lnSpcReduction="10000"/>
          </a:bodyPr>
          <a:lstStyle/>
          <a:p>
            <a:pPr marL="0" indent="0">
              <a:buNone/>
            </a:pPr>
            <a:r>
              <a:rPr lang="en-US" dirty="0" smtClean="0"/>
              <a:t>The final step is to calculate this profit per year as a percentage of the initial investment. </a:t>
            </a:r>
          </a:p>
          <a:p>
            <a:pPr marL="0" indent="0">
              <a:buNone/>
            </a:pPr>
            <a:r>
              <a:rPr lang="en-US" dirty="0" smtClean="0"/>
              <a:t>We do this by dividing the amount earned per year by the initial investment.</a:t>
            </a:r>
          </a:p>
          <a:p>
            <a:pPr marL="0" indent="0">
              <a:buNone/>
            </a:pPr>
            <a:r>
              <a:rPr lang="en-US" dirty="0" smtClean="0"/>
              <a:t> </a:t>
            </a:r>
            <a:r>
              <a:rPr lang="en-US" u="sng" dirty="0" smtClean="0"/>
              <a:t>$60,000</a:t>
            </a:r>
            <a:r>
              <a:rPr lang="en-US" dirty="0" smtClean="0"/>
              <a:t>   =  0.12</a:t>
            </a:r>
          </a:p>
          <a:p>
            <a:pPr marL="0" indent="0">
              <a:buNone/>
            </a:pPr>
            <a:r>
              <a:rPr lang="en-US" dirty="0" smtClean="0"/>
              <a:t>$500,000 </a:t>
            </a:r>
            <a:endParaRPr lang="en-US" dirty="0"/>
          </a:p>
        </p:txBody>
      </p:sp>
      <p:graphicFrame>
        <p:nvGraphicFramePr>
          <p:cNvPr id="4" name="Table 3"/>
          <p:cNvGraphicFramePr>
            <a:graphicFrameLocks noGrp="1"/>
          </p:cNvGraphicFramePr>
          <p:nvPr>
            <p:extLst/>
          </p:nvPr>
        </p:nvGraphicFramePr>
        <p:xfrm>
          <a:off x="457200" y="2276872"/>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(500,000)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100,000</a:t>
                      </a:r>
                      <a:endParaRPr lang="en-GB" dirty="0"/>
                    </a:p>
                  </a:txBody>
                  <a:tcPr/>
                </a:tc>
              </a:tr>
            </a:tbl>
          </a:graphicData>
        </a:graphic>
      </p:graphicFrame>
    </p:spTree>
    <p:extLst>
      <p:ext uri="{BB962C8B-B14F-4D97-AF65-F5344CB8AC3E}">
        <p14:creationId xmlns:p14="http://schemas.microsoft.com/office/powerpoint/2010/main" val="140751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Rate of Return</a:t>
            </a:r>
            <a:endParaRPr lang="en-US" dirty="0"/>
          </a:p>
        </p:txBody>
      </p:sp>
      <p:sp>
        <p:nvSpPr>
          <p:cNvPr id="3" name="Content Placeholder 2"/>
          <p:cNvSpPr>
            <a:spLocks noGrp="1"/>
          </p:cNvSpPr>
          <p:nvPr>
            <p:ph idx="1"/>
          </p:nvPr>
        </p:nvSpPr>
        <p:spPr>
          <a:xfrm>
            <a:off x="4139952" y="1600200"/>
            <a:ext cx="4546848" cy="4525963"/>
          </a:xfrm>
        </p:spPr>
        <p:txBody>
          <a:bodyPr>
            <a:normAutofit fontScale="85000" lnSpcReduction="20000"/>
          </a:bodyPr>
          <a:lstStyle/>
          <a:p>
            <a:pPr marL="0" indent="0">
              <a:buNone/>
            </a:pPr>
            <a:r>
              <a:rPr lang="en-US" dirty="0" smtClean="0"/>
              <a:t>Finally we multiply this by 100 to give a percentage answer.</a:t>
            </a:r>
          </a:p>
          <a:p>
            <a:pPr marL="0" indent="0">
              <a:buNone/>
            </a:pPr>
            <a:endParaRPr lang="en-US" dirty="0"/>
          </a:p>
          <a:p>
            <a:pPr marL="0" indent="0">
              <a:buNone/>
            </a:pPr>
            <a:r>
              <a:rPr lang="en-US" dirty="0" smtClean="0"/>
              <a:t>0.12 x 100 = 12%</a:t>
            </a:r>
          </a:p>
          <a:p>
            <a:pPr marL="0" indent="0">
              <a:buNone/>
            </a:pPr>
            <a:endParaRPr lang="en-US" dirty="0"/>
          </a:p>
          <a:p>
            <a:pPr marL="0" indent="0">
              <a:buNone/>
            </a:pPr>
            <a:r>
              <a:rPr lang="en-US" dirty="0" smtClean="0"/>
              <a:t>So we can see that this investment is predicted to return 12% of its cost in profits each year. This is significantly higher than what could be earned in a bank so could be a viable option.</a:t>
            </a:r>
            <a:endParaRPr lang="en-US" dirty="0"/>
          </a:p>
        </p:txBody>
      </p:sp>
      <p:graphicFrame>
        <p:nvGraphicFramePr>
          <p:cNvPr id="4" name="Table 3"/>
          <p:cNvGraphicFramePr>
            <a:graphicFrameLocks noGrp="1"/>
          </p:cNvGraphicFramePr>
          <p:nvPr>
            <p:extLst/>
          </p:nvPr>
        </p:nvGraphicFramePr>
        <p:xfrm>
          <a:off x="457200" y="2276872"/>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(500,000)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100,000</a:t>
                      </a:r>
                      <a:endParaRPr lang="en-GB" dirty="0"/>
                    </a:p>
                  </a:txBody>
                  <a:tcPr/>
                </a:tc>
              </a:tr>
            </a:tbl>
          </a:graphicData>
        </a:graphic>
      </p:graphicFrame>
    </p:spTree>
    <p:extLst>
      <p:ext uri="{BB962C8B-B14F-4D97-AF65-F5344CB8AC3E}">
        <p14:creationId xmlns:p14="http://schemas.microsoft.com/office/powerpoint/2010/main" val="104412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Rate of Return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45397583"/>
              </p:ext>
            </p:extLst>
          </p:nvPr>
        </p:nvGraphicFramePr>
        <p:xfrm>
          <a:off x="467544" y="1916832"/>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(1,281,000)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515,400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375,000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261,400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181,500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135,100</a:t>
                      </a:r>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35021180"/>
              </p:ext>
            </p:extLst>
          </p:nvPr>
        </p:nvGraphicFramePr>
        <p:xfrm>
          <a:off x="5076056" y="1916832"/>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(760,000)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275,000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225,000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195,000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135,000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95,000</a:t>
                      </a:r>
                      <a:endParaRPr lang="en-GB" dirty="0"/>
                    </a:p>
                  </a:txBody>
                  <a:tcPr/>
                </a:tc>
              </a:tr>
            </a:tbl>
          </a:graphicData>
        </a:graphic>
      </p:graphicFrame>
      <p:sp>
        <p:nvSpPr>
          <p:cNvPr id="6" name="TextBox 5"/>
          <p:cNvSpPr txBox="1"/>
          <p:nvPr/>
        </p:nvSpPr>
        <p:spPr>
          <a:xfrm>
            <a:off x="457200" y="5301208"/>
            <a:ext cx="8003232" cy="646331"/>
          </a:xfrm>
          <a:prstGeom prst="rect">
            <a:avLst/>
          </a:prstGeom>
          <a:noFill/>
        </p:spPr>
        <p:txBody>
          <a:bodyPr wrap="square" rtlCol="0">
            <a:spAutoFit/>
          </a:bodyPr>
          <a:lstStyle/>
          <a:p>
            <a:r>
              <a:rPr lang="en-US" sz="3600" dirty="0" smtClean="0"/>
              <a:t>Calculate the ARR for these 2 examples</a:t>
            </a:r>
            <a:endParaRPr lang="en-US" sz="3600" dirty="0"/>
          </a:p>
        </p:txBody>
      </p:sp>
    </p:spTree>
    <p:extLst>
      <p:ext uri="{BB962C8B-B14F-4D97-AF65-F5344CB8AC3E}">
        <p14:creationId xmlns:p14="http://schemas.microsoft.com/office/powerpoint/2010/main" val="98882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 Period</a:t>
            </a:r>
            <a:endParaRPr lang="en-US" dirty="0"/>
          </a:p>
        </p:txBody>
      </p:sp>
      <p:sp>
        <p:nvSpPr>
          <p:cNvPr id="3" name="Content Placeholder 2"/>
          <p:cNvSpPr>
            <a:spLocks noGrp="1"/>
          </p:cNvSpPr>
          <p:nvPr>
            <p:ph idx="1"/>
          </p:nvPr>
        </p:nvSpPr>
        <p:spPr/>
        <p:txBody>
          <a:bodyPr/>
          <a:lstStyle/>
          <a:p>
            <a:pPr marL="0" indent="0">
              <a:buNone/>
            </a:pPr>
            <a:r>
              <a:rPr lang="en-US" dirty="0" smtClean="0"/>
              <a:t>Shows how long it will take to earn back the cost of an investment. Allows companies to compare which investment option will recoup its cost quickest and therefore potentially at a lower level of risk.</a:t>
            </a:r>
            <a:endParaRPr lang="en-US" dirty="0"/>
          </a:p>
        </p:txBody>
      </p:sp>
    </p:spTree>
    <p:extLst>
      <p:ext uri="{BB962C8B-B14F-4D97-AF65-F5344CB8AC3E}">
        <p14:creationId xmlns:p14="http://schemas.microsoft.com/office/powerpoint/2010/main" val="3859272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 Period</a:t>
            </a:r>
            <a:endParaRPr lang="en-US" dirty="0"/>
          </a:p>
        </p:txBody>
      </p:sp>
      <p:sp>
        <p:nvSpPr>
          <p:cNvPr id="3" name="Content Placeholder 2"/>
          <p:cNvSpPr>
            <a:spLocks noGrp="1"/>
          </p:cNvSpPr>
          <p:nvPr>
            <p:ph idx="1"/>
          </p:nvPr>
        </p:nvSpPr>
        <p:spPr>
          <a:xfrm>
            <a:off x="3923928" y="1340768"/>
            <a:ext cx="4762872" cy="4785395"/>
          </a:xfrm>
        </p:spPr>
        <p:txBody>
          <a:bodyPr>
            <a:normAutofit fontScale="92500" lnSpcReduction="10000"/>
          </a:bodyPr>
          <a:lstStyle/>
          <a:p>
            <a:pPr marL="0" indent="0">
              <a:buNone/>
            </a:pPr>
            <a:r>
              <a:rPr lang="en-US" dirty="0" smtClean="0"/>
              <a:t>In this case the investment is shown in Year 0 as a negative number (in brackets) as it is an outflow of cash.</a:t>
            </a:r>
          </a:p>
          <a:p>
            <a:pPr marL="0" indent="0">
              <a:buNone/>
            </a:pPr>
            <a:r>
              <a:rPr lang="en-US" dirty="0" smtClean="0"/>
              <a:t>Each successive year shows the predicted earnings from the investment in that particular year. </a:t>
            </a:r>
          </a:p>
          <a:p>
            <a:pPr marL="0" indent="0">
              <a:buNone/>
            </a:pPr>
            <a:r>
              <a:rPr lang="en-US" dirty="0" smtClean="0"/>
              <a:t>So in Year 4, we expect to earn $150,000.</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43316601"/>
              </p:ext>
            </p:extLst>
          </p:nvPr>
        </p:nvGraphicFramePr>
        <p:xfrm>
          <a:off x="395536" y="1443467"/>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(500,000)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100,000</a:t>
                      </a:r>
                      <a:endParaRPr lang="en-GB" dirty="0"/>
                    </a:p>
                  </a:txBody>
                  <a:tcPr/>
                </a:tc>
              </a:tr>
            </a:tbl>
          </a:graphicData>
        </a:graphic>
      </p:graphicFrame>
    </p:spTree>
    <p:extLst>
      <p:ext uri="{BB962C8B-B14F-4D97-AF65-F5344CB8AC3E}">
        <p14:creationId xmlns:p14="http://schemas.microsoft.com/office/powerpoint/2010/main" val="2282060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 Period</a:t>
            </a:r>
            <a:endParaRPr lang="en-US" dirty="0"/>
          </a:p>
        </p:txBody>
      </p:sp>
      <p:sp>
        <p:nvSpPr>
          <p:cNvPr id="3" name="Content Placeholder 2"/>
          <p:cNvSpPr>
            <a:spLocks noGrp="1"/>
          </p:cNvSpPr>
          <p:nvPr>
            <p:ph idx="1"/>
          </p:nvPr>
        </p:nvSpPr>
        <p:spPr>
          <a:xfrm>
            <a:off x="3923928" y="1340768"/>
            <a:ext cx="4762872" cy="4785395"/>
          </a:xfrm>
        </p:spPr>
        <p:txBody>
          <a:bodyPr>
            <a:normAutofit/>
          </a:bodyPr>
          <a:lstStyle/>
          <a:p>
            <a:pPr marL="0" indent="0">
              <a:buNone/>
            </a:pPr>
            <a:r>
              <a:rPr lang="en-US" dirty="0" smtClean="0"/>
              <a:t>To calculate payback period, we first have to add up the cumulative income each year.</a:t>
            </a:r>
            <a:endParaRPr lang="en-US" dirty="0"/>
          </a:p>
        </p:txBody>
      </p:sp>
      <p:graphicFrame>
        <p:nvGraphicFramePr>
          <p:cNvPr id="4" name="Table 3"/>
          <p:cNvGraphicFramePr>
            <a:graphicFrameLocks noGrp="1"/>
          </p:cNvGraphicFramePr>
          <p:nvPr>
            <p:extLst/>
          </p:nvPr>
        </p:nvGraphicFramePr>
        <p:xfrm>
          <a:off x="395536" y="1443467"/>
          <a:ext cx="3240360" cy="3096345"/>
        </p:xfrm>
        <a:graphic>
          <a:graphicData uri="http://schemas.openxmlformats.org/drawingml/2006/table">
            <a:tbl>
              <a:tblPr firstRow="1" bandRow="1">
                <a:tableStyleId>{5C22544A-7EE6-4342-B048-85BDC9FD1C3A}</a:tableStyleId>
              </a:tblPr>
              <a:tblGrid>
                <a:gridCol w="1620180"/>
                <a:gridCol w="1620180"/>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(500,000)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150,000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100,000</a:t>
                      </a:r>
                      <a:endParaRPr lang="en-GB" dirty="0"/>
                    </a:p>
                  </a:txBody>
                  <a:tcPr/>
                </a:tc>
              </a:tr>
            </a:tbl>
          </a:graphicData>
        </a:graphic>
      </p:graphicFrame>
    </p:spTree>
    <p:extLst>
      <p:ext uri="{BB962C8B-B14F-4D97-AF65-F5344CB8AC3E}">
        <p14:creationId xmlns:p14="http://schemas.microsoft.com/office/powerpoint/2010/main" val="219530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 Period</a:t>
            </a:r>
            <a:endParaRPr lang="en-US" dirty="0"/>
          </a:p>
        </p:txBody>
      </p:sp>
      <p:sp>
        <p:nvSpPr>
          <p:cNvPr id="3" name="Content Placeholder 2"/>
          <p:cNvSpPr>
            <a:spLocks noGrp="1"/>
          </p:cNvSpPr>
          <p:nvPr>
            <p:ph idx="1"/>
          </p:nvPr>
        </p:nvSpPr>
        <p:spPr>
          <a:xfrm>
            <a:off x="5004048" y="1340768"/>
            <a:ext cx="3682752" cy="4785395"/>
          </a:xfrm>
        </p:spPr>
        <p:txBody>
          <a:bodyPr>
            <a:normAutofit/>
          </a:bodyPr>
          <a:lstStyle/>
          <a:p>
            <a:pPr marL="0" indent="0">
              <a:buNone/>
            </a:pPr>
            <a:r>
              <a:rPr lang="en-US" dirty="0" smtClean="0"/>
              <a:t>By doing this, we can see that earnings cover costs at some point during Year 3, as this is the first year that cumulative revenue is positive.</a:t>
            </a:r>
          </a:p>
          <a:p>
            <a:pPr marL="0" indent="0">
              <a:buNone/>
            </a:pP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04071315"/>
              </p:ext>
            </p:extLst>
          </p:nvPr>
        </p:nvGraphicFramePr>
        <p:xfrm>
          <a:off x="395536" y="1443467"/>
          <a:ext cx="4320480" cy="3294090"/>
        </p:xfrm>
        <a:graphic>
          <a:graphicData uri="http://schemas.openxmlformats.org/drawingml/2006/table">
            <a:tbl>
              <a:tblPr firstRow="1" bandRow="1">
                <a:tableStyleId>{5C22544A-7EE6-4342-B048-85BDC9FD1C3A}</a:tableStyleId>
              </a:tblPr>
              <a:tblGrid>
                <a:gridCol w="1008112"/>
                <a:gridCol w="1584176"/>
                <a:gridCol w="1728192"/>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c>
                  <a:txBody>
                    <a:bodyPr/>
                    <a:lstStyle/>
                    <a:p>
                      <a:pPr algn="ctr"/>
                      <a:r>
                        <a:rPr lang="en-GB" dirty="0" smtClean="0"/>
                        <a:t>Cumulative Revenue</a:t>
                      </a:r>
                      <a:r>
                        <a:rPr lang="en-GB" baseline="0" dirty="0" smtClean="0"/>
                        <a:t>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(500,000)</a:t>
                      </a:r>
                      <a:endParaRPr lang="en-GB" dirty="0"/>
                    </a:p>
                  </a:txBody>
                  <a:tcPr/>
                </a:tc>
                <a:tc>
                  <a:txBody>
                    <a:bodyPr/>
                    <a:lstStyle/>
                    <a:p>
                      <a:pPr algn="ctr"/>
                      <a:r>
                        <a:rPr lang="en-GB" dirty="0" smtClean="0"/>
                        <a:t>(500,000)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200,000</a:t>
                      </a:r>
                      <a:endParaRPr lang="en-GB" dirty="0"/>
                    </a:p>
                  </a:txBody>
                  <a:tcPr/>
                </a:tc>
                <a:tc>
                  <a:txBody>
                    <a:bodyPr/>
                    <a:lstStyle/>
                    <a:p>
                      <a:pPr algn="ctr"/>
                      <a:r>
                        <a:rPr lang="en-GB" dirty="0" smtClean="0"/>
                        <a:t>(300,000)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200,000</a:t>
                      </a:r>
                      <a:endParaRPr lang="en-GB" dirty="0"/>
                    </a:p>
                  </a:txBody>
                  <a:tcPr/>
                </a:tc>
                <a:tc>
                  <a:txBody>
                    <a:bodyPr/>
                    <a:lstStyle/>
                    <a:p>
                      <a:pPr algn="ctr"/>
                      <a:r>
                        <a:rPr lang="en-GB" dirty="0" smtClean="0"/>
                        <a:t>(100,000)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150,000</a:t>
                      </a:r>
                      <a:endParaRPr lang="en-GB" dirty="0"/>
                    </a:p>
                  </a:txBody>
                  <a:tcPr/>
                </a:tc>
                <a:tc>
                  <a:txBody>
                    <a:bodyPr/>
                    <a:lstStyle/>
                    <a:p>
                      <a:pPr algn="ctr"/>
                      <a:r>
                        <a:rPr lang="en-GB" dirty="0" smtClean="0"/>
                        <a:t>50,000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150,000</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100,000</a:t>
                      </a:r>
                      <a:endParaRPr lang="en-GB" dirty="0"/>
                    </a:p>
                  </a:txBody>
                  <a:tcPr/>
                </a:tc>
                <a:tc>
                  <a:txBody>
                    <a:bodyPr/>
                    <a:lstStyle/>
                    <a:p>
                      <a:pPr algn="ctr"/>
                      <a:r>
                        <a:rPr lang="en-GB" dirty="0" smtClean="0"/>
                        <a:t>300,000</a:t>
                      </a:r>
                      <a:endParaRPr lang="en-GB" dirty="0"/>
                    </a:p>
                  </a:txBody>
                  <a:tcPr/>
                </a:tc>
              </a:tr>
            </a:tbl>
          </a:graphicData>
        </a:graphic>
      </p:graphicFrame>
    </p:spTree>
    <p:extLst>
      <p:ext uri="{BB962C8B-B14F-4D97-AF65-F5344CB8AC3E}">
        <p14:creationId xmlns:p14="http://schemas.microsoft.com/office/powerpoint/2010/main" val="151219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 Period</a:t>
            </a:r>
            <a:endParaRPr lang="en-US" dirty="0"/>
          </a:p>
        </p:txBody>
      </p:sp>
      <p:sp>
        <p:nvSpPr>
          <p:cNvPr id="3" name="Content Placeholder 2"/>
          <p:cNvSpPr>
            <a:spLocks noGrp="1"/>
          </p:cNvSpPr>
          <p:nvPr>
            <p:ph idx="1"/>
          </p:nvPr>
        </p:nvSpPr>
        <p:spPr>
          <a:xfrm>
            <a:off x="5004048" y="1340768"/>
            <a:ext cx="3682752" cy="4785395"/>
          </a:xfrm>
        </p:spPr>
        <p:txBody>
          <a:bodyPr>
            <a:normAutofit/>
          </a:bodyPr>
          <a:lstStyle/>
          <a:p>
            <a:pPr marL="0" indent="0">
              <a:buNone/>
            </a:pPr>
            <a:r>
              <a:rPr lang="en-US" dirty="0" smtClean="0"/>
              <a:t>To calculate a specific answer, we now we divide the earnings in Year 3 by 365 to work out how much is earned per day.</a:t>
            </a:r>
          </a:p>
          <a:p>
            <a:pPr marL="0" indent="0">
              <a:buNone/>
            </a:pPr>
            <a:r>
              <a:rPr lang="en-US" u="sng" dirty="0" smtClean="0"/>
              <a:t>150,000</a:t>
            </a:r>
            <a:r>
              <a:rPr lang="en-US" dirty="0" smtClean="0"/>
              <a:t> = $410.96</a:t>
            </a:r>
            <a:endParaRPr lang="en-US" dirty="0"/>
          </a:p>
          <a:p>
            <a:pPr marL="0" indent="0">
              <a:buNone/>
            </a:pPr>
            <a:r>
              <a:rPr lang="en-US" dirty="0" smtClean="0"/>
              <a:t>     365</a:t>
            </a:r>
            <a:endParaRPr lang="en-US" dirty="0"/>
          </a:p>
        </p:txBody>
      </p:sp>
      <p:graphicFrame>
        <p:nvGraphicFramePr>
          <p:cNvPr id="4" name="Table 3"/>
          <p:cNvGraphicFramePr>
            <a:graphicFrameLocks noGrp="1"/>
          </p:cNvGraphicFramePr>
          <p:nvPr>
            <p:extLst/>
          </p:nvPr>
        </p:nvGraphicFramePr>
        <p:xfrm>
          <a:off x="395536" y="1443467"/>
          <a:ext cx="4320480" cy="3294090"/>
        </p:xfrm>
        <a:graphic>
          <a:graphicData uri="http://schemas.openxmlformats.org/drawingml/2006/table">
            <a:tbl>
              <a:tblPr firstRow="1" bandRow="1">
                <a:tableStyleId>{5C22544A-7EE6-4342-B048-85BDC9FD1C3A}</a:tableStyleId>
              </a:tblPr>
              <a:tblGrid>
                <a:gridCol w="1008112"/>
                <a:gridCol w="1584176"/>
                <a:gridCol w="1728192"/>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c>
                  <a:txBody>
                    <a:bodyPr/>
                    <a:lstStyle/>
                    <a:p>
                      <a:pPr algn="ctr"/>
                      <a:r>
                        <a:rPr lang="en-GB" dirty="0" smtClean="0"/>
                        <a:t>Cumulative Revenue</a:t>
                      </a:r>
                      <a:r>
                        <a:rPr lang="en-GB" baseline="0" dirty="0" smtClean="0"/>
                        <a:t>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(500,000)</a:t>
                      </a:r>
                      <a:endParaRPr lang="en-GB" dirty="0"/>
                    </a:p>
                  </a:txBody>
                  <a:tcPr/>
                </a:tc>
                <a:tc>
                  <a:txBody>
                    <a:bodyPr/>
                    <a:lstStyle/>
                    <a:p>
                      <a:pPr algn="ctr"/>
                      <a:r>
                        <a:rPr lang="en-GB" dirty="0" smtClean="0"/>
                        <a:t>(500,000)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200,000</a:t>
                      </a:r>
                      <a:endParaRPr lang="en-GB" dirty="0"/>
                    </a:p>
                  </a:txBody>
                  <a:tcPr/>
                </a:tc>
                <a:tc>
                  <a:txBody>
                    <a:bodyPr/>
                    <a:lstStyle/>
                    <a:p>
                      <a:pPr algn="ctr"/>
                      <a:r>
                        <a:rPr lang="en-GB" dirty="0" smtClean="0"/>
                        <a:t>(300,000)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200,000</a:t>
                      </a:r>
                      <a:endParaRPr lang="en-GB" dirty="0"/>
                    </a:p>
                  </a:txBody>
                  <a:tcPr/>
                </a:tc>
                <a:tc>
                  <a:txBody>
                    <a:bodyPr/>
                    <a:lstStyle/>
                    <a:p>
                      <a:pPr algn="ctr"/>
                      <a:r>
                        <a:rPr lang="en-GB" dirty="0" smtClean="0"/>
                        <a:t>(100,000)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150,000</a:t>
                      </a:r>
                      <a:endParaRPr lang="en-GB" dirty="0"/>
                    </a:p>
                  </a:txBody>
                  <a:tcPr/>
                </a:tc>
                <a:tc>
                  <a:txBody>
                    <a:bodyPr/>
                    <a:lstStyle/>
                    <a:p>
                      <a:pPr algn="ctr"/>
                      <a:r>
                        <a:rPr lang="en-GB" dirty="0" smtClean="0"/>
                        <a:t>50,000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150,000</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100,000</a:t>
                      </a:r>
                      <a:endParaRPr lang="en-GB" dirty="0"/>
                    </a:p>
                  </a:txBody>
                  <a:tcPr/>
                </a:tc>
                <a:tc>
                  <a:txBody>
                    <a:bodyPr/>
                    <a:lstStyle/>
                    <a:p>
                      <a:pPr algn="ctr"/>
                      <a:r>
                        <a:rPr lang="en-GB" dirty="0" smtClean="0"/>
                        <a:t>300,000</a:t>
                      </a:r>
                      <a:endParaRPr lang="en-GB" dirty="0"/>
                    </a:p>
                  </a:txBody>
                  <a:tcPr/>
                </a:tc>
              </a:tr>
            </a:tbl>
          </a:graphicData>
        </a:graphic>
      </p:graphicFrame>
    </p:spTree>
    <p:extLst>
      <p:ext uri="{BB962C8B-B14F-4D97-AF65-F5344CB8AC3E}">
        <p14:creationId xmlns:p14="http://schemas.microsoft.com/office/powerpoint/2010/main" val="569367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 Period</a:t>
            </a:r>
            <a:endParaRPr lang="en-US" dirty="0"/>
          </a:p>
        </p:txBody>
      </p:sp>
      <p:sp>
        <p:nvSpPr>
          <p:cNvPr id="3" name="Content Placeholder 2"/>
          <p:cNvSpPr>
            <a:spLocks noGrp="1"/>
          </p:cNvSpPr>
          <p:nvPr>
            <p:ph idx="1"/>
          </p:nvPr>
        </p:nvSpPr>
        <p:spPr>
          <a:xfrm>
            <a:off x="5004048" y="1340768"/>
            <a:ext cx="3682752" cy="4785395"/>
          </a:xfrm>
        </p:spPr>
        <p:txBody>
          <a:bodyPr>
            <a:normAutofit/>
          </a:bodyPr>
          <a:lstStyle/>
          <a:p>
            <a:pPr marL="0" indent="0">
              <a:buNone/>
            </a:pPr>
            <a:r>
              <a:rPr lang="en-US" dirty="0" smtClean="0"/>
              <a:t>Now we simply divide the amount still needed to cover costs, in this case $100,000, by the amount earned per day. </a:t>
            </a:r>
          </a:p>
          <a:p>
            <a:pPr marL="0" indent="0">
              <a:buNone/>
            </a:pPr>
            <a:r>
              <a:rPr lang="en-US" u="sng" dirty="0" smtClean="0"/>
              <a:t>100,000</a:t>
            </a:r>
            <a:r>
              <a:rPr lang="en-US" dirty="0" smtClean="0"/>
              <a:t> = 243 days</a:t>
            </a:r>
          </a:p>
          <a:p>
            <a:pPr marL="0" indent="0">
              <a:buNone/>
            </a:pPr>
            <a:r>
              <a:rPr lang="en-US" dirty="0" smtClean="0"/>
              <a:t> 410.96</a:t>
            </a:r>
            <a:endParaRPr lang="en-US" dirty="0"/>
          </a:p>
        </p:txBody>
      </p:sp>
      <p:graphicFrame>
        <p:nvGraphicFramePr>
          <p:cNvPr id="4" name="Table 3"/>
          <p:cNvGraphicFramePr>
            <a:graphicFrameLocks noGrp="1"/>
          </p:cNvGraphicFramePr>
          <p:nvPr>
            <p:extLst/>
          </p:nvPr>
        </p:nvGraphicFramePr>
        <p:xfrm>
          <a:off x="395536" y="1443467"/>
          <a:ext cx="4320480" cy="3294090"/>
        </p:xfrm>
        <a:graphic>
          <a:graphicData uri="http://schemas.openxmlformats.org/drawingml/2006/table">
            <a:tbl>
              <a:tblPr firstRow="1" bandRow="1">
                <a:tableStyleId>{5C22544A-7EE6-4342-B048-85BDC9FD1C3A}</a:tableStyleId>
              </a:tblPr>
              <a:tblGrid>
                <a:gridCol w="1008112"/>
                <a:gridCol w="1584176"/>
                <a:gridCol w="1728192"/>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c>
                  <a:txBody>
                    <a:bodyPr/>
                    <a:lstStyle/>
                    <a:p>
                      <a:pPr algn="ctr"/>
                      <a:r>
                        <a:rPr lang="en-GB" dirty="0" smtClean="0"/>
                        <a:t>Cumulative Revenue</a:t>
                      </a:r>
                      <a:r>
                        <a:rPr lang="en-GB" baseline="0" dirty="0" smtClean="0"/>
                        <a:t>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(500,000)</a:t>
                      </a:r>
                      <a:endParaRPr lang="en-GB" dirty="0"/>
                    </a:p>
                  </a:txBody>
                  <a:tcPr/>
                </a:tc>
                <a:tc>
                  <a:txBody>
                    <a:bodyPr/>
                    <a:lstStyle/>
                    <a:p>
                      <a:pPr algn="ctr"/>
                      <a:r>
                        <a:rPr lang="en-GB" dirty="0" smtClean="0"/>
                        <a:t>(500,000)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200,000</a:t>
                      </a:r>
                      <a:endParaRPr lang="en-GB" dirty="0"/>
                    </a:p>
                  </a:txBody>
                  <a:tcPr/>
                </a:tc>
                <a:tc>
                  <a:txBody>
                    <a:bodyPr/>
                    <a:lstStyle/>
                    <a:p>
                      <a:pPr algn="ctr"/>
                      <a:r>
                        <a:rPr lang="en-GB" dirty="0" smtClean="0"/>
                        <a:t>(300,000)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200,000</a:t>
                      </a:r>
                      <a:endParaRPr lang="en-GB" dirty="0"/>
                    </a:p>
                  </a:txBody>
                  <a:tcPr/>
                </a:tc>
                <a:tc>
                  <a:txBody>
                    <a:bodyPr/>
                    <a:lstStyle/>
                    <a:p>
                      <a:pPr algn="ctr"/>
                      <a:r>
                        <a:rPr lang="en-GB" dirty="0" smtClean="0"/>
                        <a:t>(100,000)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150,000</a:t>
                      </a:r>
                      <a:endParaRPr lang="en-GB" dirty="0"/>
                    </a:p>
                  </a:txBody>
                  <a:tcPr/>
                </a:tc>
                <a:tc>
                  <a:txBody>
                    <a:bodyPr/>
                    <a:lstStyle/>
                    <a:p>
                      <a:pPr algn="ctr"/>
                      <a:r>
                        <a:rPr lang="en-GB" dirty="0" smtClean="0"/>
                        <a:t>50,000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150,000</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100,000</a:t>
                      </a:r>
                      <a:endParaRPr lang="en-GB" dirty="0"/>
                    </a:p>
                  </a:txBody>
                  <a:tcPr/>
                </a:tc>
                <a:tc>
                  <a:txBody>
                    <a:bodyPr/>
                    <a:lstStyle/>
                    <a:p>
                      <a:pPr algn="ctr"/>
                      <a:r>
                        <a:rPr lang="en-GB" dirty="0" smtClean="0"/>
                        <a:t>300,000</a:t>
                      </a:r>
                      <a:endParaRPr lang="en-GB" dirty="0"/>
                    </a:p>
                  </a:txBody>
                  <a:tcPr/>
                </a:tc>
              </a:tr>
            </a:tbl>
          </a:graphicData>
        </a:graphic>
      </p:graphicFrame>
    </p:spTree>
    <p:extLst>
      <p:ext uri="{BB962C8B-B14F-4D97-AF65-F5344CB8AC3E}">
        <p14:creationId xmlns:p14="http://schemas.microsoft.com/office/powerpoint/2010/main" val="62441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Payback Period</a:t>
            </a:r>
            <a:endParaRPr lang="en-US" dirty="0"/>
          </a:p>
        </p:txBody>
      </p:sp>
      <p:sp>
        <p:nvSpPr>
          <p:cNvPr id="3" name="Content Placeholder 2"/>
          <p:cNvSpPr>
            <a:spLocks noGrp="1"/>
          </p:cNvSpPr>
          <p:nvPr>
            <p:ph idx="1"/>
          </p:nvPr>
        </p:nvSpPr>
        <p:spPr>
          <a:xfrm>
            <a:off x="5004048" y="1340768"/>
            <a:ext cx="3682752" cy="4785395"/>
          </a:xfrm>
        </p:spPr>
        <p:txBody>
          <a:bodyPr>
            <a:normAutofit/>
          </a:bodyPr>
          <a:lstStyle/>
          <a:p>
            <a:pPr marL="0" indent="0">
              <a:buNone/>
            </a:pPr>
            <a:r>
              <a:rPr lang="en-US" dirty="0" smtClean="0"/>
              <a:t>So our answer is that payback period is equal to 2 years and 243 days.</a:t>
            </a:r>
            <a:endParaRPr lang="en-US" dirty="0"/>
          </a:p>
        </p:txBody>
      </p:sp>
      <p:graphicFrame>
        <p:nvGraphicFramePr>
          <p:cNvPr id="4" name="Table 3"/>
          <p:cNvGraphicFramePr>
            <a:graphicFrameLocks noGrp="1"/>
          </p:cNvGraphicFramePr>
          <p:nvPr>
            <p:extLst/>
          </p:nvPr>
        </p:nvGraphicFramePr>
        <p:xfrm>
          <a:off x="395536" y="1443467"/>
          <a:ext cx="4320480" cy="3294090"/>
        </p:xfrm>
        <a:graphic>
          <a:graphicData uri="http://schemas.openxmlformats.org/drawingml/2006/table">
            <a:tbl>
              <a:tblPr firstRow="1" bandRow="1">
                <a:tableStyleId>{5C22544A-7EE6-4342-B048-85BDC9FD1C3A}</a:tableStyleId>
              </a:tblPr>
              <a:tblGrid>
                <a:gridCol w="1008112"/>
                <a:gridCol w="1584176"/>
                <a:gridCol w="1728192"/>
              </a:tblGrid>
              <a:tr h="442335">
                <a:tc>
                  <a:txBody>
                    <a:bodyPr/>
                    <a:lstStyle/>
                    <a:p>
                      <a:pPr algn="ctr"/>
                      <a:r>
                        <a:rPr lang="en-GB" dirty="0" smtClean="0"/>
                        <a:t>Year</a:t>
                      </a:r>
                      <a:endParaRPr lang="en-GB" dirty="0"/>
                    </a:p>
                  </a:txBody>
                  <a:tcPr/>
                </a:tc>
                <a:tc>
                  <a:txBody>
                    <a:bodyPr/>
                    <a:lstStyle/>
                    <a:p>
                      <a:pPr algn="ctr"/>
                      <a:r>
                        <a:rPr lang="en-GB" dirty="0" smtClean="0"/>
                        <a:t>Revenue ($)</a:t>
                      </a:r>
                      <a:endParaRPr lang="en-GB" dirty="0"/>
                    </a:p>
                  </a:txBody>
                  <a:tcPr/>
                </a:tc>
                <a:tc>
                  <a:txBody>
                    <a:bodyPr/>
                    <a:lstStyle/>
                    <a:p>
                      <a:pPr algn="ctr"/>
                      <a:r>
                        <a:rPr lang="en-GB" dirty="0" smtClean="0"/>
                        <a:t>Cumulative Revenue</a:t>
                      </a:r>
                      <a:r>
                        <a:rPr lang="en-GB" baseline="0" dirty="0" smtClean="0"/>
                        <a:t> ($)</a:t>
                      </a:r>
                      <a:endParaRPr lang="en-GB" dirty="0"/>
                    </a:p>
                  </a:txBody>
                  <a:tcPr/>
                </a:tc>
              </a:tr>
              <a:tr h="442335">
                <a:tc>
                  <a:txBody>
                    <a:bodyPr/>
                    <a:lstStyle/>
                    <a:p>
                      <a:pPr algn="ctr"/>
                      <a:r>
                        <a:rPr lang="en-GB" dirty="0" smtClean="0"/>
                        <a:t>0</a:t>
                      </a:r>
                      <a:endParaRPr lang="en-GB" dirty="0"/>
                    </a:p>
                  </a:txBody>
                  <a:tcPr/>
                </a:tc>
                <a:tc>
                  <a:txBody>
                    <a:bodyPr/>
                    <a:lstStyle/>
                    <a:p>
                      <a:pPr algn="ctr"/>
                      <a:r>
                        <a:rPr lang="en-GB" dirty="0" smtClean="0"/>
                        <a:t>(500,000)</a:t>
                      </a:r>
                      <a:endParaRPr lang="en-GB" dirty="0"/>
                    </a:p>
                  </a:txBody>
                  <a:tcPr/>
                </a:tc>
                <a:tc>
                  <a:txBody>
                    <a:bodyPr/>
                    <a:lstStyle/>
                    <a:p>
                      <a:pPr algn="ctr"/>
                      <a:r>
                        <a:rPr lang="en-GB" dirty="0" smtClean="0"/>
                        <a:t>(500,000)</a:t>
                      </a:r>
                      <a:endParaRPr lang="en-GB" dirty="0"/>
                    </a:p>
                  </a:txBody>
                  <a:tcPr/>
                </a:tc>
              </a:tr>
              <a:tr h="442335">
                <a:tc>
                  <a:txBody>
                    <a:bodyPr/>
                    <a:lstStyle/>
                    <a:p>
                      <a:pPr algn="ctr"/>
                      <a:r>
                        <a:rPr lang="en-GB" dirty="0" smtClean="0"/>
                        <a:t>1</a:t>
                      </a:r>
                      <a:endParaRPr lang="en-GB" dirty="0"/>
                    </a:p>
                  </a:txBody>
                  <a:tcPr/>
                </a:tc>
                <a:tc>
                  <a:txBody>
                    <a:bodyPr/>
                    <a:lstStyle/>
                    <a:p>
                      <a:pPr algn="ctr"/>
                      <a:r>
                        <a:rPr lang="en-GB" dirty="0" smtClean="0"/>
                        <a:t>200,000</a:t>
                      </a:r>
                      <a:endParaRPr lang="en-GB" dirty="0"/>
                    </a:p>
                  </a:txBody>
                  <a:tcPr/>
                </a:tc>
                <a:tc>
                  <a:txBody>
                    <a:bodyPr/>
                    <a:lstStyle/>
                    <a:p>
                      <a:pPr algn="ctr"/>
                      <a:r>
                        <a:rPr lang="en-GB" dirty="0" smtClean="0"/>
                        <a:t>(300,000)</a:t>
                      </a:r>
                      <a:endParaRPr lang="en-GB" dirty="0"/>
                    </a:p>
                  </a:txBody>
                  <a:tcPr/>
                </a:tc>
              </a:tr>
              <a:tr h="442335">
                <a:tc>
                  <a:txBody>
                    <a:bodyPr/>
                    <a:lstStyle/>
                    <a:p>
                      <a:pPr algn="ctr"/>
                      <a:r>
                        <a:rPr lang="en-GB" dirty="0" smtClean="0"/>
                        <a:t>2</a:t>
                      </a:r>
                      <a:endParaRPr lang="en-GB" dirty="0"/>
                    </a:p>
                  </a:txBody>
                  <a:tcPr/>
                </a:tc>
                <a:tc>
                  <a:txBody>
                    <a:bodyPr/>
                    <a:lstStyle/>
                    <a:p>
                      <a:pPr algn="ctr"/>
                      <a:r>
                        <a:rPr lang="en-GB" dirty="0" smtClean="0"/>
                        <a:t>200,000</a:t>
                      </a:r>
                      <a:endParaRPr lang="en-GB" dirty="0"/>
                    </a:p>
                  </a:txBody>
                  <a:tcPr/>
                </a:tc>
                <a:tc>
                  <a:txBody>
                    <a:bodyPr/>
                    <a:lstStyle/>
                    <a:p>
                      <a:pPr algn="ctr"/>
                      <a:r>
                        <a:rPr lang="en-GB" dirty="0" smtClean="0"/>
                        <a:t>(100,000)</a:t>
                      </a:r>
                      <a:endParaRPr lang="en-GB" dirty="0"/>
                    </a:p>
                  </a:txBody>
                  <a:tcPr/>
                </a:tc>
              </a:tr>
              <a:tr h="442335">
                <a:tc>
                  <a:txBody>
                    <a:bodyPr/>
                    <a:lstStyle/>
                    <a:p>
                      <a:pPr algn="ctr"/>
                      <a:r>
                        <a:rPr lang="en-GB" dirty="0" smtClean="0"/>
                        <a:t>3</a:t>
                      </a:r>
                      <a:endParaRPr lang="en-GB" dirty="0"/>
                    </a:p>
                  </a:txBody>
                  <a:tcPr/>
                </a:tc>
                <a:tc>
                  <a:txBody>
                    <a:bodyPr/>
                    <a:lstStyle/>
                    <a:p>
                      <a:pPr algn="ctr"/>
                      <a:r>
                        <a:rPr lang="en-GB" dirty="0" smtClean="0"/>
                        <a:t>150,000</a:t>
                      </a:r>
                      <a:endParaRPr lang="en-GB" dirty="0"/>
                    </a:p>
                  </a:txBody>
                  <a:tcPr/>
                </a:tc>
                <a:tc>
                  <a:txBody>
                    <a:bodyPr/>
                    <a:lstStyle/>
                    <a:p>
                      <a:pPr algn="ctr"/>
                      <a:r>
                        <a:rPr lang="en-GB" dirty="0" smtClean="0"/>
                        <a:t>50,000</a:t>
                      </a:r>
                      <a:endParaRPr lang="en-GB" dirty="0"/>
                    </a:p>
                  </a:txBody>
                  <a:tcPr/>
                </a:tc>
              </a:tr>
              <a:tr h="442335">
                <a:tc>
                  <a:txBody>
                    <a:bodyPr/>
                    <a:lstStyle/>
                    <a:p>
                      <a:pPr algn="ctr"/>
                      <a:r>
                        <a:rPr lang="en-GB" dirty="0" smtClean="0"/>
                        <a:t>4</a:t>
                      </a:r>
                      <a:endParaRPr lang="en-GB" dirty="0"/>
                    </a:p>
                  </a:txBody>
                  <a:tcPr/>
                </a:tc>
                <a:tc>
                  <a:txBody>
                    <a:bodyPr/>
                    <a:lstStyle/>
                    <a:p>
                      <a:pPr algn="ctr"/>
                      <a:r>
                        <a:rPr lang="en-GB" dirty="0" smtClean="0"/>
                        <a:t>150,000</a:t>
                      </a:r>
                      <a:endParaRPr lang="en-GB" dirty="0"/>
                    </a:p>
                  </a:txBody>
                  <a:tcPr/>
                </a:tc>
                <a:tc>
                  <a:txBody>
                    <a:bodyPr/>
                    <a:lstStyle/>
                    <a:p>
                      <a:pPr algn="ctr"/>
                      <a:r>
                        <a:rPr lang="en-GB" dirty="0" smtClean="0"/>
                        <a:t>200,000</a:t>
                      </a:r>
                      <a:endParaRPr lang="en-GB" dirty="0"/>
                    </a:p>
                  </a:txBody>
                  <a:tcPr/>
                </a:tc>
              </a:tr>
              <a:tr h="442335">
                <a:tc>
                  <a:txBody>
                    <a:bodyPr/>
                    <a:lstStyle/>
                    <a:p>
                      <a:pPr algn="ctr"/>
                      <a:r>
                        <a:rPr lang="en-GB" dirty="0" smtClean="0"/>
                        <a:t>5</a:t>
                      </a:r>
                      <a:endParaRPr lang="en-GB" dirty="0"/>
                    </a:p>
                  </a:txBody>
                  <a:tcPr/>
                </a:tc>
                <a:tc>
                  <a:txBody>
                    <a:bodyPr/>
                    <a:lstStyle/>
                    <a:p>
                      <a:pPr algn="ctr"/>
                      <a:r>
                        <a:rPr lang="en-GB" dirty="0" smtClean="0"/>
                        <a:t>100,000</a:t>
                      </a:r>
                      <a:endParaRPr lang="en-GB" dirty="0"/>
                    </a:p>
                  </a:txBody>
                  <a:tcPr/>
                </a:tc>
                <a:tc>
                  <a:txBody>
                    <a:bodyPr/>
                    <a:lstStyle/>
                    <a:p>
                      <a:pPr algn="ctr"/>
                      <a:r>
                        <a:rPr lang="en-GB" dirty="0" smtClean="0"/>
                        <a:t>300,000</a:t>
                      </a:r>
                      <a:endParaRPr lang="en-GB" dirty="0"/>
                    </a:p>
                  </a:txBody>
                  <a:tcPr/>
                </a:tc>
              </a:tr>
            </a:tbl>
          </a:graphicData>
        </a:graphic>
      </p:graphicFrame>
    </p:spTree>
    <p:extLst>
      <p:ext uri="{BB962C8B-B14F-4D97-AF65-F5344CB8AC3E}">
        <p14:creationId xmlns:p14="http://schemas.microsoft.com/office/powerpoint/2010/main" val="101960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1170</Words>
  <Application>Microsoft Office PowerPoint</Application>
  <PresentationFormat>On-screen Show (4:3)</PresentationFormat>
  <Paragraphs>389</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Investment Appraisal</vt:lpstr>
      <vt:lpstr>Investment Appraisal</vt:lpstr>
      <vt:lpstr>Payback Period</vt:lpstr>
      <vt:lpstr>Payback Period</vt:lpstr>
      <vt:lpstr>Payback Period</vt:lpstr>
      <vt:lpstr>Payback Period</vt:lpstr>
      <vt:lpstr>Payback Period</vt:lpstr>
      <vt:lpstr>Payback Period</vt:lpstr>
      <vt:lpstr>Payback Period</vt:lpstr>
      <vt:lpstr>Payback Period</vt:lpstr>
      <vt:lpstr>Payback Period</vt:lpstr>
      <vt:lpstr>Net Present Value</vt:lpstr>
      <vt:lpstr>Net Present Value</vt:lpstr>
      <vt:lpstr>Net Present Value</vt:lpstr>
      <vt:lpstr>Net Present Value</vt:lpstr>
      <vt:lpstr>PowerPoint Presentation</vt:lpstr>
      <vt:lpstr>Net Present Value</vt:lpstr>
      <vt:lpstr>Net Present Value</vt:lpstr>
      <vt:lpstr>Accounting Rate of Return</vt:lpstr>
      <vt:lpstr>Accounting Rate of Return</vt:lpstr>
      <vt:lpstr>Accounting Rate of Return</vt:lpstr>
      <vt:lpstr>Accounting Rate of Return</vt:lpstr>
      <vt:lpstr>Accounting Rate of Return</vt:lpstr>
      <vt:lpstr>Accounting Rate of Return</vt:lpstr>
    </vt:vector>
  </TitlesOfParts>
  <Company>The British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 Present Value</dc:title>
  <dc:creator>Snape, Richard</dc:creator>
  <cp:lastModifiedBy>Richard Snape</cp:lastModifiedBy>
  <cp:revision>14</cp:revision>
  <dcterms:created xsi:type="dcterms:W3CDTF">2015-02-25T10:46:35Z</dcterms:created>
  <dcterms:modified xsi:type="dcterms:W3CDTF">2016-08-29T03:54:07Z</dcterms:modified>
</cp:coreProperties>
</file>